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2" r:id="rId6"/>
    <p:sldId id="264" r:id="rId7"/>
    <p:sldId id="263" r:id="rId8"/>
    <p:sldId id="266" r:id="rId9"/>
    <p:sldId id="268"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A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ferSingleView="1">
    <p:restoredLeft sz="15620"/>
    <p:restoredTop sz="94660"/>
  </p:normalViewPr>
  <p:slideViewPr>
    <p:cSldViewPr snapToGrid="0">
      <p:cViewPr varScale="1">
        <p:scale>
          <a:sx n="86" d="100"/>
          <a:sy n="86" d="100"/>
        </p:scale>
        <p:origin x="1262" y="58"/>
      </p:cViewPr>
      <p:guideLst/>
    </p:cSldViewPr>
  </p:slideViewPr>
  <p:sorterViewPr>
    <p:cViewPr>
      <p:scale>
        <a:sx n="100" d="100"/>
        <a:sy n="100" d="100"/>
      </p:scale>
      <p:origin x="0" y="-50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PT"/>
              <a:t>Clique para editar o estilo de título do Modelo Global</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B103CE24-7542-4F8F-AD6C-BD08E9F3B3AA}" type="datetimeFigureOut">
              <a:rPr lang="pt-PT" smtClean="0"/>
              <a:t>19/12/2024</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3D43E720-8DBF-4467-A6D4-A1BF55BFFCBB}" type="slidenum">
              <a:rPr lang="pt-PT" smtClean="0"/>
              <a:t>‹nº›</a:t>
            </a:fld>
            <a:endParaRPr lang="pt-P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558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B103CE24-7542-4F8F-AD6C-BD08E9F3B3AA}" type="datetimeFigureOut">
              <a:rPr lang="pt-PT" smtClean="0"/>
              <a:t>19/12/2024</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3D43E720-8DBF-4467-A6D4-A1BF55BFFCBB}" type="slidenum">
              <a:rPr lang="pt-PT" smtClean="0"/>
              <a:t>‹nº›</a:t>
            </a:fld>
            <a:endParaRPr lang="pt-PT"/>
          </a:p>
        </p:txBody>
      </p:sp>
    </p:spTree>
    <p:extLst>
      <p:ext uri="{BB962C8B-B14F-4D97-AF65-F5344CB8AC3E}">
        <p14:creationId xmlns:p14="http://schemas.microsoft.com/office/powerpoint/2010/main" val="3374951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e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B103CE24-7542-4F8F-AD6C-BD08E9F3B3AA}" type="datetimeFigureOut">
              <a:rPr lang="pt-PT" smtClean="0"/>
              <a:t>19/12/2024</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3D43E720-8DBF-4467-A6D4-A1BF55BFFCBB}" type="slidenum">
              <a:rPr lang="pt-PT" smtClean="0"/>
              <a:t>‹nº›</a:t>
            </a:fld>
            <a:endParaRPr lang="pt-PT"/>
          </a:p>
        </p:txBody>
      </p:sp>
    </p:spTree>
    <p:extLst>
      <p:ext uri="{BB962C8B-B14F-4D97-AF65-F5344CB8AC3E}">
        <p14:creationId xmlns:p14="http://schemas.microsoft.com/office/powerpoint/2010/main" val="1058133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B103CE24-7542-4F8F-AD6C-BD08E9F3B3AA}" type="datetimeFigureOut">
              <a:rPr lang="pt-PT" smtClean="0"/>
              <a:t>19/12/2024</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3D43E720-8DBF-4467-A6D4-A1BF55BFFCBB}" type="slidenum">
              <a:rPr lang="pt-PT" smtClean="0"/>
              <a:t>‹nº›</a:t>
            </a:fld>
            <a:endParaRPr lang="pt-PT"/>
          </a:p>
        </p:txBody>
      </p:sp>
    </p:spTree>
    <p:extLst>
      <p:ext uri="{BB962C8B-B14F-4D97-AF65-F5344CB8AC3E}">
        <p14:creationId xmlns:p14="http://schemas.microsoft.com/office/powerpoint/2010/main" val="2377895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c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fld id="{B103CE24-7542-4F8F-AD6C-BD08E9F3B3AA}" type="datetimeFigureOut">
              <a:rPr lang="pt-PT" smtClean="0"/>
              <a:t>19/12/2024</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3D43E720-8DBF-4467-A6D4-A1BF55BFFCBB}" type="slidenum">
              <a:rPr lang="pt-PT" smtClean="0"/>
              <a:t>‹nº›</a:t>
            </a:fld>
            <a:endParaRPr lang="pt-P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97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B103CE24-7542-4F8F-AD6C-BD08E9F3B3AA}" type="datetimeFigureOut">
              <a:rPr lang="pt-PT" smtClean="0"/>
              <a:t>19/12/2024</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3D43E720-8DBF-4467-A6D4-A1BF55BFFCBB}" type="slidenum">
              <a:rPr lang="pt-PT" smtClean="0"/>
              <a:t>‹nº›</a:t>
            </a:fld>
            <a:endParaRPr lang="pt-PT"/>
          </a:p>
        </p:txBody>
      </p:sp>
    </p:spTree>
    <p:extLst>
      <p:ext uri="{BB962C8B-B14F-4D97-AF65-F5344CB8AC3E}">
        <p14:creationId xmlns:p14="http://schemas.microsoft.com/office/powerpoint/2010/main" val="1903972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Content Placeholder 3"/>
          <p:cNvSpPr>
            <a:spLocks noGrp="1"/>
          </p:cNvSpPr>
          <p:nvPr>
            <p:ph sz="half" idx="2"/>
          </p:nvPr>
        </p:nvSpPr>
        <p:spPr>
          <a:xfrm>
            <a:off x="1097280" y="2582334"/>
            <a:ext cx="4937760" cy="337820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Content Placeholder 5"/>
          <p:cNvSpPr>
            <a:spLocks noGrp="1"/>
          </p:cNvSpPr>
          <p:nvPr>
            <p:ph sz="quarter" idx="4"/>
          </p:nvPr>
        </p:nvSpPr>
        <p:spPr>
          <a:xfrm>
            <a:off x="6217920" y="2582334"/>
            <a:ext cx="4937760" cy="337820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B103CE24-7542-4F8F-AD6C-BD08E9F3B3AA}" type="datetimeFigureOut">
              <a:rPr lang="pt-PT" smtClean="0"/>
              <a:t>19/12/2024</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3D43E720-8DBF-4467-A6D4-A1BF55BFFCBB}" type="slidenum">
              <a:rPr lang="pt-PT" smtClean="0"/>
              <a:t>‹nº›</a:t>
            </a:fld>
            <a:endParaRPr lang="pt-PT"/>
          </a:p>
        </p:txBody>
      </p:sp>
    </p:spTree>
    <p:extLst>
      <p:ext uri="{BB962C8B-B14F-4D97-AF65-F5344CB8AC3E}">
        <p14:creationId xmlns:p14="http://schemas.microsoft.com/office/powerpoint/2010/main" val="3255895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B103CE24-7542-4F8F-AD6C-BD08E9F3B3AA}" type="datetimeFigureOut">
              <a:rPr lang="pt-PT" smtClean="0"/>
              <a:t>19/12/2024</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3D43E720-8DBF-4467-A6D4-A1BF55BFFCBB}" type="slidenum">
              <a:rPr lang="pt-PT" smtClean="0"/>
              <a:t>‹nº›</a:t>
            </a:fld>
            <a:endParaRPr lang="pt-PT"/>
          </a:p>
        </p:txBody>
      </p:sp>
    </p:spTree>
    <p:extLst>
      <p:ext uri="{BB962C8B-B14F-4D97-AF65-F5344CB8AC3E}">
        <p14:creationId xmlns:p14="http://schemas.microsoft.com/office/powerpoint/2010/main" val="361853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103CE24-7542-4F8F-AD6C-BD08E9F3B3AA}" type="datetimeFigureOut">
              <a:rPr lang="pt-PT" smtClean="0"/>
              <a:t>19/12/2024</a:t>
            </a:fld>
            <a:endParaRPr lang="pt-PT"/>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PT"/>
          </a:p>
        </p:txBody>
      </p:sp>
      <p:sp>
        <p:nvSpPr>
          <p:cNvPr id="9" name="Slide Number Placeholder 8"/>
          <p:cNvSpPr>
            <a:spLocks noGrp="1"/>
          </p:cNvSpPr>
          <p:nvPr>
            <p:ph type="sldNum" sz="quarter" idx="12"/>
          </p:nvPr>
        </p:nvSpPr>
        <p:spPr/>
        <p:txBody>
          <a:bodyPr/>
          <a:lstStyle/>
          <a:p>
            <a:fld id="{3D43E720-8DBF-4467-A6D4-A1BF55BFFCBB}" type="slidenum">
              <a:rPr lang="pt-PT" smtClean="0"/>
              <a:t>‹nº›</a:t>
            </a:fld>
            <a:endParaRPr lang="pt-PT"/>
          </a:p>
        </p:txBody>
      </p:sp>
    </p:spTree>
    <p:extLst>
      <p:ext uri="{BB962C8B-B14F-4D97-AF65-F5344CB8AC3E}">
        <p14:creationId xmlns:p14="http://schemas.microsoft.com/office/powerpoint/2010/main" val="4270888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PT"/>
              <a:t>Clique para editar o estilo de título do Modelo Global</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103CE24-7542-4F8F-AD6C-BD08E9F3B3AA}" type="datetimeFigureOut">
              <a:rPr lang="pt-PT" smtClean="0"/>
              <a:t>19/12/2024</a:t>
            </a:fld>
            <a:endParaRPr lang="pt-PT"/>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t-PT"/>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D43E720-8DBF-4467-A6D4-A1BF55BFFCBB}" type="slidenum">
              <a:rPr lang="pt-PT" smtClean="0"/>
              <a:t>‹nº›</a:t>
            </a:fld>
            <a:endParaRPr lang="pt-PT"/>
          </a:p>
        </p:txBody>
      </p:sp>
    </p:spTree>
    <p:extLst>
      <p:ext uri="{BB962C8B-B14F-4D97-AF65-F5344CB8AC3E}">
        <p14:creationId xmlns:p14="http://schemas.microsoft.com/office/powerpoint/2010/main" val="26517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B103CE24-7542-4F8F-AD6C-BD08E9F3B3AA}" type="datetimeFigureOut">
              <a:rPr lang="pt-PT" smtClean="0"/>
              <a:t>19/12/2024</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3D43E720-8DBF-4467-A6D4-A1BF55BFFCBB}" type="slidenum">
              <a:rPr lang="pt-PT" smtClean="0"/>
              <a:t>‹nº›</a:t>
            </a:fld>
            <a:endParaRPr lang="pt-PT"/>
          </a:p>
        </p:txBody>
      </p:sp>
    </p:spTree>
    <p:extLst>
      <p:ext uri="{BB962C8B-B14F-4D97-AF65-F5344CB8AC3E}">
        <p14:creationId xmlns:p14="http://schemas.microsoft.com/office/powerpoint/2010/main" val="1072982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103CE24-7542-4F8F-AD6C-BD08E9F3B3AA}" type="datetimeFigureOut">
              <a:rPr lang="pt-PT" smtClean="0"/>
              <a:t>19/12/2024</a:t>
            </a:fld>
            <a:endParaRPr lang="pt-PT"/>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PT"/>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D43E720-8DBF-4467-A6D4-A1BF55BFFCBB}" type="slidenum">
              <a:rPr lang="pt-PT" smtClean="0"/>
              <a:t>‹nº›</a:t>
            </a:fld>
            <a:endParaRPr lang="pt-PT"/>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711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4.png"/><Relationship Id="rId4" Type="http://schemas.openxmlformats.org/officeDocument/2006/relationships/video"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microsoft.com/office/2007/relationships/media" Target="../media/media5.mp4"/><Relationship Id="rId7" Type="http://schemas.openxmlformats.org/officeDocument/2006/relationships/image" Target="../media/image6.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png"/><Relationship Id="rId5" Type="http://schemas.openxmlformats.org/officeDocument/2006/relationships/slideLayout" Target="../slideLayouts/slideLayout7.xml"/><Relationship Id="rId4" Type="http://schemas.openxmlformats.org/officeDocument/2006/relationships/video" Target="../media/media5.mp4"/></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7.mp4"/><Relationship Id="rId7"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video" Target="../media/media8.mp4"/><Relationship Id="rId5" Type="http://schemas.microsoft.com/office/2007/relationships/media" Target="../media/media8.mp4"/><Relationship Id="rId10" Type="http://schemas.openxmlformats.org/officeDocument/2006/relationships/image" Target="../media/image9.png"/><Relationship Id="rId4" Type="http://schemas.openxmlformats.org/officeDocument/2006/relationships/video" Target="../media/media7.mp4"/><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10.mp4"/><Relationship Id="rId7"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video" Target="../media/media11.mp4"/><Relationship Id="rId5" Type="http://schemas.microsoft.com/office/2007/relationships/media" Target="../media/media11.mp4"/><Relationship Id="rId10" Type="http://schemas.openxmlformats.org/officeDocument/2006/relationships/image" Target="../media/image14.png"/><Relationship Id="rId4" Type="http://schemas.openxmlformats.org/officeDocument/2006/relationships/video" Target="../media/media10.mp4"/><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13.mp4"/><Relationship Id="rId7" Type="http://schemas.openxmlformats.org/officeDocument/2006/relationships/slideLayout" Target="../slideLayouts/slideLayout7.xml"/><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video" Target="../media/media14.mp4"/><Relationship Id="rId5" Type="http://schemas.microsoft.com/office/2007/relationships/media" Target="../media/media14.mp4"/><Relationship Id="rId10" Type="http://schemas.openxmlformats.org/officeDocument/2006/relationships/image" Target="../media/image19.png"/><Relationship Id="rId4" Type="http://schemas.openxmlformats.org/officeDocument/2006/relationships/video" Target="../media/media13.mp4"/><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media" Target="../media/media15.mp4"/><Relationship Id="rId7" Type="http://schemas.openxmlformats.org/officeDocument/2006/relationships/image" Target="../media/image9.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20.png"/><Relationship Id="rId5" Type="http://schemas.openxmlformats.org/officeDocument/2006/relationships/slideLayout" Target="../slideLayouts/slideLayout7.xml"/><Relationship Id="rId4" Type="http://schemas.openxmlformats.org/officeDocument/2006/relationships/video" Target="../media/media15.mp4"/></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CEF15B-4A00-F472-59F0-AE6F53B4D568}"/>
              </a:ext>
            </a:extLst>
          </p:cNvPr>
          <p:cNvSpPr txBox="1">
            <a:spLocks/>
          </p:cNvSpPr>
          <p:nvPr/>
        </p:nvSpPr>
        <p:spPr>
          <a:xfrm>
            <a:off x="1004656" y="419839"/>
            <a:ext cx="10349886"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b="0" i="0" dirty="0">
                <a:solidFill>
                  <a:srgbClr val="1D2125"/>
                </a:solidFill>
                <a:effectLst/>
                <a:latin typeface="Inter"/>
              </a:rPr>
              <a:t>FIRST PHASE – Test 1</a:t>
            </a:r>
          </a:p>
        </p:txBody>
      </p:sp>
      <p:cxnSp>
        <p:nvCxnSpPr>
          <p:cNvPr id="3" name="Conexão reta 2">
            <a:extLst>
              <a:ext uri="{FF2B5EF4-FFF2-40B4-BE49-F238E27FC236}">
                <a16:creationId xmlns:a16="http://schemas.microsoft.com/office/drawing/2014/main" id="{1C6CECE9-43A3-CEBA-7A24-0A7FED7992B2}"/>
              </a:ext>
            </a:extLst>
          </p:cNvPr>
          <p:cNvCxnSpPr/>
          <p:nvPr/>
        </p:nvCxnSpPr>
        <p:spPr>
          <a:xfrm>
            <a:off x="1207364" y="1145218"/>
            <a:ext cx="99444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po-HARD-bipedalwalker-step-0-to-step-1000">
            <a:hlinkClick r:id="" action="ppaction://media"/>
            <a:extLst>
              <a:ext uri="{FF2B5EF4-FFF2-40B4-BE49-F238E27FC236}">
                <a16:creationId xmlns:a16="http://schemas.microsoft.com/office/drawing/2014/main" id="{55BE51CF-4870-93D5-C179-4D0A4DBFFF7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74004" y="2021517"/>
            <a:ext cx="3094315" cy="2062877"/>
          </a:xfrm>
          <a:prstGeom prst="rect">
            <a:avLst/>
          </a:prstGeom>
        </p:spPr>
      </p:pic>
      <p:sp>
        <p:nvSpPr>
          <p:cNvPr id="5" name="CaixaDeTexto 4">
            <a:extLst>
              <a:ext uri="{FF2B5EF4-FFF2-40B4-BE49-F238E27FC236}">
                <a16:creationId xmlns:a16="http://schemas.microsoft.com/office/drawing/2014/main" id="{EEEE7FAD-0344-99A4-B98E-AF9273F5A7C1}"/>
              </a:ext>
            </a:extLst>
          </p:cNvPr>
          <p:cNvSpPr txBox="1"/>
          <p:nvPr/>
        </p:nvSpPr>
        <p:spPr>
          <a:xfrm>
            <a:off x="2123759" y="4235315"/>
            <a:ext cx="594803" cy="372862"/>
          </a:xfrm>
          <a:prstGeom prst="rect">
            <a:avLst/>
          </a:prstGeom>
          <a:noFill/>
        </p:spPr>
        <p:txBody>
          <a:bodyPr wrap="square" rtlCol="0">
            <a:spAutoFit/>
          </a:bodyPr>
          <a:lstStyle/>
          <a:p>
            <a:r>
              <a:rPr lang="pt-PT" dirty="0"/>
              <a:t>PPO</a:t>
            </a:r>
          </a:p>
        </p:txBody>
      </p:sp>
      <p:pic>
        <p:nvPicPr>
          <p:cNvPr id="6" name="sac-HARD-bipedalwalker-step-0-to-step-1000">
            <a:hlinkClick r:id="" action="ppaction://media"/>
            <a:extLst>
              <a:ext uri="{FF2B5EF4-FFF2-40B4-BE49-F238E27FC236}">
                <a16:creationId xmlns:a16="http://schemas.microsoft.com/office/drawing/2014/main" id="{934DE952-F3CB-6F2A-C6B9-75CBFF3E7B63}"/>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416194" y="2021517"/>
            <a:ext cx="3094315" cy="2062877"/>
          </a:xfrm>
          <a:prstGeom prst="rect">
            <a:avLst/>
          </a:prstGeom>
        </p:spPr>
      </p:pic>
      <p:pic>
        <p:nvPicPr>
          <p:cNvPr id="7" name="trpo-HARD-bipedalwalker-step-0-to-step-1000">
            <a:hlinkClick r:id="" action="ppaction://media"/>
            <a:extLst>
              <a:ext uri="{FF2B5EF4-FFF2-40B4-BE49-F238E27FC236}">
                <a16:creationId xmlns:a16="http://schemas.microsoft.com/office/drawing/2014/main" id="{7E620261-117F-FB46-26EF-3B5B08B2A9FE}"/>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7958384" y="2021517"/>
            <a:ext cx="3094315" cy="2062877"/>
          </a:xfrm>
          <a:prstGeom prst="rect">
            <a:avLst/>
          </a:prstGeom>
        </p:spPr>
      </p:pic>
      <p:sp>
        <p:nvSpPr>
          <p:cNvPr id="8" name="CaixaDeTexto 7">
            <a:extLst>
              <a:ext uri="{FF2B5EF4-FFF2-40B4-BE49-F238E27FC236}">
                <a16:creationId xmlns:a16="http://schemas.microsoft.com/office/drawing/2014/main" id="{FE5AB2F5-21FF-F61D-2E86-BC5FF2545448}"/>
              </a:ext>
            </a:extLst>
          </p:cNvPr>
          <p:cNvSpPr txBox="1"/>
          <p:nvPr/>
        </p:nvSpPr>
        <p:spPr>
          <a:xfrm>
            <a:off x="5798598" y="4235315"/>
            <a:ext cx="594803" cy="372862"/>
          </a:xfrm>
          <a:prstGeom prst="rect">
            <a:avLst/>
          </a:prstGeom>
          <a:noFill/>
        </p:spPr>
        <p:txBody>
          <a:bodyPr wrap="square" rtlCol="0">
            <a:spAutoFit/>
          </a:bodyPr>
          <a:lstStyle/>
          <a:p>
            <a:r>
              <a:rPr lang="pt-PT" dirty="0"/>
              <a:t>SAC</a:t>
            </a:r>
          </a:p>
        </p:txBody>
      </p:sp>
      <p:sp>
        <p:nvSpPr>
          <p:cNvPr id="9" name="CaixaDeTexto 8">
            <a:extLst>
              <a:ext uri="{FF2B5EF4-FFF2-40B4-BE49-F238E27FC236}">
                <a16:creationId xmlns:a16="http://schemas.microsoft.com/office/drawing/2014/main" id="{3AC059D0-AA4D-C4EE-ABA8-EEDF4E605CEE}"/>
              </a:ext>
            </a:extLst>
          </p:cNvPr>
          <p:cNvSpPr txBox="1"/>
          <p:nvPr/>
        </p:nvSpPr>
        <p:spPr>
          <a:xfrm>
            <a:off x="9176035" y="4235315"/>
            <a:ext cx="740322" cy="369332"/>
          </a:xfrm>
          <a:prstGeom prst="rect">
            <a:avLst/>
          </a:prstGeom>
          <a:noFill/>
        </p:spPr>
        <p:txBody>
          <a:bodyPr wrap="square" rtlCol="0">
            <a:spAutoFit/>
          </a:bodyPr>
          <a:lstStyle/>
          <a:p>
            <a:r>
              <a:rPr lang="pt-PT" dirty="0"/>
              <a:t>TRPO</a:t>
            </a:r>
          </a:p>
        </p:txBody>
      </p:sp>
      <p:sp>
        <p:nvSpPr>
          <p:cNvPr id="10" name="CaixaDeTexto 9">
            <a:extLst>
              <a:ext uri="{FF2B5EF4-FFF2-40B4-BE49-F238E27FC236}">
                <a16:creationId xmlns:a16="http://schemas.microsoft.com/office/drawing/2014/main" id="{F4548068-785B-57CA-64D6-D3D1FA40932E}"/>
              </a:ext>
            </a:extLst>
          </p:cNvPr>
          <p:cNvSpPr txBox="1"/>
          <p:nvPr/>
        </p:nvSpPr>
        <p:spPr>
          <a:xfrm>
            <a:off x="796032" y="4987405"/>
            <a:ext cx="10767134" cy="369332"/>
          </a:xfrm>
          <a:prstGeom prst="rect">
            <a:avLst/>
          </a:prstGeom>
          <a:noFill/>
        </p:spPr>
        <p:txBody>
          <a:bodyPr wrap="square" rtlCol="0">
            <a:spAutoFit/>
          </a:bodyPr>
          <a:lstStyle/>
          <a:p>
            <a:r>
              <a:rPr lang="en-GB" dirty="0"/>
              <a:t>As we can see, the agents all had the same reaction, which consisted of standing still when faced with obstacles.</a:t>
            </a:r>
            <a:endParaRPr lang="pt-PT" dirty="0"/>
          </a:p>
        </p:txBody>
      </p:sp>
    </p:spTree>
    <p:extLst>
      <p:ext uri="{BB962C8B-B14F-4D97-AF65-F5344CB8AC3E}">
        <p14:creationId xmlns:p14="http://schemas.microsoft.com/office/powerpoint/2010/main" val="327913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2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02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00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7"/>
                </p:tgtEl>
              </p:cMediaNode>
            </p:video>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6039E-5BD0-6F40-E469-3A7690F1E51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C899FAB-E7F5-F73B-E296-7882A8ABBF54}"/>
              </a:ext>
            </a:extLst>
          </p:cNvPr>
          <p:cNvSpPr txBox="1">
            <a:spLocks/>
          </p:cNvSpPr>
          <p:nvPr/>
        </p:nvSpPr>
        <p:spPr>
          <a:xfrm>
            <a:off x="1004656" y="419839"/>
            <a:ext cx="10349886"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b="0" i="0" dirty="0">
                <a:solidFill>
                  <a:srgbClr val="1D2125"/>
                </a:solidFill>
                <a:effectLst/>
                <a:latin typeface="Inter"/>
              </a:rPr>
              <a:t>FEET VS NO FEET</a:t>
            </a:r>
          </a:p>
        </p:txBody>
      </p:sp>
      <p:cxnSp>
        <p:nvCxnSpPr>
          <p:cNvPr id="3" name="Conexão reta 2">
            <a:extLst>
              <a:ext uri="{FF2B5EF4-FFF2-40B4-BE49-F238E27FC236}">
                <a16:creationId xmlns:a16="http://schemas.microsoft.com/office/drawing/2014/main" id="{01D56236-C55D-FF09-170C-41C3DB671A8C}"/>
              </a:ext>
            </a:extLst>
          </p:cNvPr>
          <p:cNvCxnSpPr/>
          <p:nvPr/>
        </p:nvCxnSpPr>
        <p:spPr>
          <a:xfrm>
            <a:off x="1207364" y="1145218"/>
            <a:ext cx="99444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pic>
        <p:nvPicPr>
          <p:cNvPr id="9218" name="Picture 2">
            <a:extLst>
              <a:ext uri="{FF2B5EF4-FFF2-40B4-BE49-F238E27FC236}">
                <a16:creationId xmlns:a16="http://schemas.microsoft.com/office/drawing/2014/main" id="{B5A57224-DCFE-917D-595E-C415E317E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435" y="1175762"/>
            <a:ext cx="5261802" cy="2104721"/>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2A5303D1-9497-5C74-269B-3EB87FC72EFF}"/>
              </a:ext>
            </a:extLst>
          </p:cNvPr>
          <p:cNvSpPr txBox="1"/>
          <p:nvPr/>
        </p:nvSpPr>
        <p:spPr>
          <a:xfrm>
            <a:off x="2148397" y="3280484"/>
            <a:ext cx="2389565" cy="369332"/>
          </a:xfrm>
          <a:prstGeom prst="rect">
            <a:avLst/>
          </a:prstGeom>
          <a:noFill/>
        </p:spPr>
        <p:txBody>
          <a:bodyPr wrap="none" rtlCol="0">
            <a:spAutoFit/>
          </a:bodyPr>
          <a:lstStyle/>
          <a:p>
            <a:r>
              <a:rPr lang="pt-PT" dirty="0"/>
              <a:t>No </a:t>
            </a:r>
            <a:r>
              <a:rPr lang="pt-PT" dirty="0" err="1"/>
              <a:t>feet</a:t>
            </a:r>
            <a:r>
              <a:rPr lang="pt-PT" dirty="0"/>
              <a:t> </a:t>
            </a:r>
            <a:r>
              <a:rPr lang="pt-PT" dirty="0" err="1"/>
              <a:t>and</a:t>
            </a:r>
            <a:r>
              <a:rPr lang="pt-PT" dirty="0"/>
              <a:t> no </a:t>
            </a:r>
            <a:r>
              <a:rPr lang="pt-PT" dirty="0" err="1"/>
              <a:t>rewards</a:t>
            </a:r>
            <a:endParaRPr lang="pt-PT" dirty="0"/>
          </a:p>
        </p:txBody>
      </p:sp>
      <p:sp>
        <p:nvSpPr>
          <p:cNvPr id="11" name="Retângulo 10">
            <a:extLst>
              <a:ext uri="{FF2B5EF4-FFF2-40B4-BE49-F238E27FC236}">
                <a16:creationId xmlns:a16="http://schemas.microsoft.com/office/drawing/2014/main" id="{473A80FD-CA4C-A006-8116-C21A318B6A7B}"/>
              </a:ext>
            </a:extLst>
          </p:cNvPr>
          <p:cNvSpPr/>
          <p:nvPr/>
        </p:nvSpPr>
        <p:spPr>
          <a:xfrm>
            <a:off x="1086720" y="1377390"/>
            <a:ext cx="1970954" cy="1624890"/>
          </a:xfrm>
          <a:prstGeom prst="rect">
            <a:avLst/>
          </a:prstGeom>
          <a:solidFill>
            <a:srgbClr val="18E80E">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9220" name="Picture 4">
            <a:extLst>
              <a:ext uri="{FF2B5EF4-FFF2-40B4-BE49-F238E27FC236}">
                <a16:creationId xmlns:a16="http://schemas.microsoft.com/office/drawing/2014/main" id="{E065A852-FE6A-EB9D-B3CA-58C262FC2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040" y="1202510"/>
            <a:ext cx="5261802" cy="210472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E5A3E458-B266-6D87-329A-F6142BF91ECF}"/>
              </a:ext>
            </a:extLst>
          </p:cNvPr>
          <p:cNvSpPr txBox="1"/>
          <p:nvPr/>
        </p:nvSpPr>
        <p:spPr>
          <a:xfrm>
            <a:off x="7752473" y="3307230"/>
            <a:ext cx="2575513" cy="369332"/>
          </a:xfrm>
          <a:prstGeom prst="rect">
            <a:avLst/>
          </a:prstGeom>
          <a:noFill/>
        </p:spPr>
        <p:txBody>
          <a:bodyPr wrap="none" rtlCol="0">
            <a:spAutoFit/>
          </a:bodyPr>
          <a:lstStyle/>
          <a:p>
            <a:r>
              <a:rPr lang="pt-PT" dirty="0" err="1"/>
              <a:t>With</a:t>
            </a:r>
            <a:r>
              <a:rPr lang="pt-PT" dirty="0"/>
              <a:t> </a:t>
            </a:r>
            <a:r>
              <a:rPr lang="pt-PT" dirty="0" err="1"/>
              <a:t>feet</a:t>
            </a:r>
            <a:r>
              <a:rPr lang="pt-PT" dirty="0"/>
              <a:t> </a:t>
            </a:r>
            <a:r>
              <a:rPr lang="pt-PT" dirty="0" err="1"/>
              <a:t>and</a:t>
            </a:r>
            <a:r>
              <a:rPr lang="pt-PT" dirty="0"/>
              <a:t> no </a:t>
            </a:r>
            <a:r>
              <a:rPr lang="pt-PT" dirty="0" err="1"/>
              <a:t>rewards</a:t>
            </a:r>
            <a:endParaRPr lang="pt-PT" dirty="0"/>
          </a:p>
        </p:txBody>
      </p:sp>
      <p:pic>
        <p:nvPicPr>
          <p:cNvPr id="13" name="Picture 2">
            <a:extLst>
              <a:ext uri="{FF2B5EF4-FFF2-40B4-BE49-F238E27FC236}">
                <a16:creationId xmlns:a16="http://schemas.microsoft.com/office/drawing/2014/main" id="{C118FD92-F9EB-19CC-21EF-65B254EA3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435" y="3674400"/>
            <a:ext cx="5332380" cy="2132952"/>
          </a:xfrm>
          <a:prstGeom prst="rect">
            <a:avLst/>
          </a:prstGeom>
          <a:noFill/>
          <a:extLst>
            <a:ext uri="{909E8E84-426E-40DD-AFC4-6F175D3DCCD1}">
              <a14:hiddenFill xmlns:a14="http://schemas.microsoft.com/office/drawing/2010/main">
                <a:solidFill>
                  <a:srgbClr val="FFFFFF"/>
                </a:solidFill>
              </a14:hiddenFill>
            </a:ext>
          </a:extLst>
        </p:spPr>
      </p:pic>
      <p:sp>
        <p:nvSpPr>
          <p:cNvPr id="14" name="CaixaDeTexto 13">
            <a:extLst>
              <a:ext uri="{FF2B5EF4-FFF2-40B4-BE49-F238E27FC236}">
                <a16:creationId xmlns:a16="http://schemas.microsoft.com/office/drawing/2014/main" id="{5AF36080-E8E3-CBEA-DCD0-18DA5F460AC8}"/>
              </a:ext>
            </a:extLst>
          </p:cNvPr>
          <p:cNvSpPr txBox="1"/>
          <p:nvPr/>
        </p:nvSpPr>
        <p:spPr>
          <a:xfrm>
            <a:off x="1791212" y="5807352"/>
            <a:ext cx="3344955" cy="369332"/>
          </a:xfrm>
          <a:prstGeom prst="rect">
            <a:avLst/>
          </a:prstGeom>
          <a:noFill/>
        </p:spPr>
        <p:txBody>
          <a:bodyPr wrap="none" rtlCol="0">
            <a:spAutoFit/>
          </a:bodyPr>
          <a:lstStyle/>
          <a:p>
            <a:r>
              <a:rPr lang="pt-PT" dirty="0"/>
              <a:t>No </a:t>
            </a:r>
            <a:r>
              <a:rPr lang="pt-PT" dirty="0" err="1"/>
              <a:t>feet</a:t>
            </a:r>
            <a:r>
              <a:rPr lang="pt-PT" dirty="0"/>
              <a:t> </a:t>
            </a:r>
            <a:r>
              <a:rPr lang="pt-PT" dirty="0" err="1"/>
              <a:t>and</a:t>
            </a:r>
            <a:r>
              <a:rPr lang="pt-PT" dirty="0"/>
              <a:t> </a:t>
            </a:r>
            <a:r>
              <a:rPr lang="pt-PT" dirty="0" err="1"/>
              <a:t>with</a:t>
            </a:r>
            <a:r>
              <a:rPr lang="pt-PT" dirty="0"/>
              <a:t> </a:t>
            </a:r>
            <a:r>
              <a:rPr lang="pt-PT" dirty="0" err="1"/>
              <a:t>rewards</a:t>
            </a:r>
            <a:r>
              <a:rPr lang="pt-PT" dirty="0"/>
              <a:t> </a:t>
            </a:r>
            <a:r>
              <a:rPr lang="pt-PT" dirty="0" err="1"/>
              <a:t>phase</a:t>
            </a:r>
            <a:r>
              <a:rPr lang="pt-PT" dirty="0"/>
              <a:t> 3</a:t>
            </a:r>
          </a:p>
        </p:txBody>
      </p:sp>
      <p:sp>
        <p:nvSpPr>
          <p:cNvPr id="16" name="CaixaDeTexto 15">
            <a:extLst>
              <a:ext uri="{FF2B5EF4-FFF2-40B4-BE49-F238E27FC236}">
                <a16:creationId xmlns:a16="http://schemas.microsoft.com/office/drawing/2014/main" id="{6D6FD903-7FAD-B316-FE45-95E497B18490}"/>
              </a:ext>
            </a:extLst>
          </p:cNvPr>
          <p:cNvSpPr txBox="1"/>
          <p:nvPr/>
        </p:nvSpPr>
        <p:spPr>
          <a:xfrm>
            <a:off x="7274777" y="5807352"/>
            <a:ext cx="3530903" cy="369332"/>
          </a:xfrm>
          <a:prstGeom prst="rect">
            <a:avLst/>
          </a:prstGeom>
          <a:noFill/>
        </p:spPr>
        <p:txBody>
          <a:bodyPr wrap="none" rtlCol="0">
            <a:spAutoFit/>
          </a:bodyPr>
          <a:lstStyle/>
          <a:p>
            <a:r>
              <a:rPr lang="pt-PT" dirty="0" err="1"/>
              <a:t>With</a:t>
            </a:r>
            <a:r>
              <a:rPr lang="pt-PT" dirty="0"/>
              <a:t> </a:t>
            </a:r>
            <a:r>
              <a:rPr lang="pt-PT" dirty="0" err="1"/>
              <a:t>feet</a:t>
            </a:r>
            <a:r>
              <a:rPr lang="pt-PT" dirty="0"/>
              <a:t> </a:t>
            </a:r>
            <a:r>
              <a:rPr lang="pt-PT" dirty="0" err="1"/>
              <a:t>and</a:t>
            </a:r>
            <a:r>
              <a:rPr lang="pt-PT" dirty="0"/>
              <a:t> </a:t>
            </a:r>
            <a:r>
              <a:rPr lang="pt-PT" dirty="0" err="1"/>
              <a:t>with</a:t>
            </a:r>
            <a:r>
              <a:rPr lang="pt-PT" dirty="0"/>
              <a:t> </a:t>
            </a:r>
            <a:r>
              <a:rPr lang="pt-PT" dirty="0" err="1"/>
              <a:t>rewards</a:t>
            </a:r>
            <a:r>
              <a:rPr lang="pt-PT" dirty="0"/>
              <a:t> </a:t>
            </a:r>
            <a:r>
              <a:rPr lang="pt-PT" dirty="0" err="1"/>
              <a:t>phase</a:t>
            </a:r>
            <a:r>
              <a:rPr lang="pt-PT" dirty="0"/>
              <a:t> 3</a:t>
            </a:r>
          </a:p>
        </p:txBody>
      </p:sp>
      <p:sp>
        <p:nvSpPr>
          <p:cNvPr id="17" name="Retângulo 16">
            <a:extLst>
              <a:ext uri="{FF2B5EF4-FFF2-40B4-BE49-F238E27FC236}">
                <a16:creationId xmlns:a16="http://schemas.microsoft.com/office/drawing/2014/main" id="{F421BB9B-97FF-F139-ACD9-7B0EDB8F3916}"/>
              </a:ext>
            </a:extLst>
          </p:cNvPr>
          <p:cNvSpPr/>
          <p:nvPr/>
        </p:nvSpPr>
        <p:spPr>
          <a:xfrm>
            <a:off x="6715360" y="1415677"/>
            <a:ext cx="1970954" cy="1624890"/>
          </a:xfrm>
          <a:prstGeom prst="rect">
            <a:avLst/>
          </a:prstGeom>
          <a:solidFill>
            <a:srgbClr val="18E80E">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8" name="Picture 6">
            <a:extLst>
              <a:ext uri="{FF2B5EF4-FFF2-40B4-BE49-F238E27FC236}">
                <a16:creationId xmlns:a16="http://schemas.microsoft.com/office/drawing/2014/main" id="{FC9030BB-B23A-E0CF-185A-E8088DAA98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2071" y="3677388"/>
            <a:ext cx="5332380" cy="213295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D6793FDA-90F7-8442-3321-FA08C04CD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048" y="3674400"/>
            <a:ext cx="5302767" cy="2108368"/>
          </a:xfrm>
          <a:prstGeom prst="rect">
            <a:avLst/>
          </a:prstGeom>
          <a:noFill/>
          <a:extLst>
            <a:ext uri="{909E8E84-426E-40DD-AFC4-6F175D3DCCD1}">
              <a14:hiddenFill xmlns:a14="http://schemas.microsoft.com/office/drawing/2010/main">
                <a:solidFill>
                  <a:srgbClr val="FFFFFF"/>
                </a:solidFill>
              </a14:hiddenFill>
            </a:ext>
          </a:extLst>
        </p:spPr>
      </p:pic>
      <p:sp>
        <p:nvSpPr>
          <p:cNvPr id="19" name="Retângulo 18">
            <a:extLst>
              <a:ext uri="{FF2B5EF4-FFF2-40B4-BE49-F238E27FC236}">
                <a16:creationId xmlns:a16="http://schemas.microsoft.com/office/drawing/2014/main" id="{69B80A8B-0F05-547C-C6D3-D999994D965A}"/>
              </a:ext>
            </a:extLst>
          </p:cNvPr>
          <p:cNvSpPr/>
          <p:nvPr/>
        </p:nvSpPr>
        <p:spPr>
          <a:xfrm>
            <a:off x="6736516" y="3888944"/>
            <a:ext cx="1970954" cy="1624890"/>
          </a:xfrm>
          <a:prstGeom prst="rect">
            <a:avLst/>
          </a:prstGeom>
          <a:solidFill>
            <a:srgbClr val="18E80E">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tângulo 19">
            <a:extLst>
              <a:ext uri="{FF2B5EF4-FFF2-40B4-BE49-F238E27FC236}">
                <a16:creationId xmlns:a16="http://schemas.microsoft.com/office/drawing/2014/main" id="{111C0099-AD34-A427-15DF-61521A4B0226}"/>
              </a:ext>
            </a:extLst>
          </p:cNvPr>
          <p:cNvSpPr/>
          <p:nvPr/>
        </p:nvSpPr>
        <p:spPr>
          <a:xfrm>
            <a:off x="1081197" y="4866640"/>
            <a:ext cx="1970954" cy="647194"/>
          </a:xfrm>
          <a:prstGeom prst="rect">
            <a:avLst/>
          </a:prstGeom>
          <a:solidFill>
            <a:srgbClr val="18E80E">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85772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610C2-0B4B-0B91-5CC7-58D7F469376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16F7BAF-0144-8A53-9686-14A3E45063AB}"/>
              </a:ext>
            </a:extLst>
          </p:cNvPr>
          <p:cNvSpPr txBox="1">
            <a:spLocks/>
          </p:cNvSpPr>
          <p:nvPr/>
        </p:nvSpPr>
        <p:spPr>
          <a:xfrm>
            <a:off x="1004656" y="419839"/>
            <a:ext cx="10349886"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b="0" i="0" dirty="0">
                <a:solidFill>
                  <a:srgbClr val="1D2125"/>
                </a:solidFill>
                <a:effectLst/>
                <a:latin typeface="Inter"/>
              </a:rPr>
              <a:t>FIRST PHASE – Test 2</a:t>
            </a:r>
          </a:p>
        </p:txBody>
      </p:sp>
      <p:cxnSp>
        <p:nvCxnSpPr>
          <p:cNvPr id="3" name="Conexão reta 2">
            <a:extLst>
              <a:ext uri="{FF2B5EF4-FFF2-40B4-BE49-F238E27FC236}">
                <a16:creationId xmlns:a16="http://schemas.microsoft.com/office/drawing/2014/main" id="{CA4A1CFE-BBCD-B69D-9285-FE325CBC9EBE}"/>
              </a:ext>
            </a:extLst>
          </p:cNvPr>
          <p:cNvCxnSpPr/>
          <p:nvPr/>
        </p:nvCxnSpPr>
        <p:spPr>
          <a:xfrm>
            <a:off x="1207364" y="1145218"/>
            <a:ext cx="99444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6E84FC56-BEE0-93A4-2420-E3ED1EAD2A9B}"/>
              </a:ext>
            </a:extLst>
          </p:cNvPr>
          <p:cNvSpPr txBox="1"/>
          <p:nvPr/>
        </p:nvSpPr>
        <p:spPr>
          <a:xfrm>
            <a:off x="3002649" y="4168094"/>
            <a:ext cx="594803" cy="372862"/>
          </a:xfrm>
          <a:prstGeom prst="rect">
            <a:avLst/>
          </a:prstGeom>
          <a:noFill/>
        </p:spPr>
        <p:txBody>
          <a:bodyPr wrap="square" rtlCol="0">
            <a:spAutoFit/>
          </a:bodyPr>
          <a:lstStyle/>
          <a:p>
            <a:r>
              <a:rPr lang="pt-PT" dirty="0"/>
              <a:t>PPO</a:t>
            </a:r>
          </a:p>
        </p:txBody>
      </p:sp>
      <p:sp>
        <p:nvSpPr>
          <p:cNvPr id="8" name="CaixaDeTexto 7">
            <a:extLst>
              <a:ext uri="{FF2B5EF4-FFF2-40B4-BE49-F238E27FC236}">
                <a16:creationId xmlns:a16="http://schemas.microsoft.com/office/drawing/2014/main" id="{34EEB6DC-B81E-26D3-A4BE-12A2AACADE0F}"/>
              </a:ext>
            </a:extLst>
          </p:cNvPr>
          <p:cNvSpPr txBox="1"/>
          <p:nvPr/>
        </p:nvSpPr>
        <p:spPr>
          <a:xfrm>
            <a:off x="8297148" y="4223390"/>
            <a:ext cx="594803" cy="372862"/>
          </a:xfrm>
          <a:prstGeom prst="rect">
            <a:avLst/>
          </a:prstGeom>
          <a:noFill/>
        </p:spPr>
        <p:txBody>
          <a:bodyPr wrap="square" rtlCol="0">
            <a:spAutoFit/>
          </a:bodyPr>
          <a:lstStyle/>
          <a:p>
            <a:r>
              <a:rPr lang="pt-PT" dirty="0"/>
              <a:t>SAC</a:t>
            </a:r>
          </a:p>
        </p:txBody>
      </p:sp>
      <p:sp>
        <p:nvSpPr>
          <p:cNvPr id="10" name="CaixaDeTexto 9">
            <a:extLst>
              <a:ext uri="{FF2B5EF4-FFF2-40B4-BE49-F238E27FC236}">
                <a16:creationId xmlns:a16="http://schemas.microsoft.com/office/drawing/2014/main" id="{89BEA2E2-B08D-EDC3-9498-797414DB6BFB}"/>
              </a:ext>
            </a:extLst>
          </p:cNvPr>
          <p:cNvSpPr txBox="1"/>
          <p:nvPr/>
        </p:nvSpPr>
        <p:spPr>
          <a:xfrm>
            <a:off x="796032" y="4789452"/>
            <a:ext cx="10767134" cy="923330"/>
          </a:xfrm>
          <a:prstGeom prst="rect">
            <a:avLst/>
          </a:prstGeom>
          <a:noFill/>
        </p:spPr>
        <p:txBody>
          <a:bodyPr wrap="square" rtlCol="0">
            <a:spAutoFit/>
          </a:bodyPr>
          <a:lstStyle/>
          <a:p>
            <a:r>
              <a:rPr lang="en-GB" dirty="0"/>
              <a:t>We concluded that although the idea of ​​controlling the use of both feet is theoretically good, in practice, this implementation of using the feet alternately was not the best, as the models focus on using both feet instead of walking forward. Since this error was detected, we ended up not testing for TRPO.</a:t>
            </a:r>
            <a:endParaRPr lang="pt-PT" dirty="0"/>
          </a:p>
        </p:txBody>
      </p:sp>
      <p:pic>
        <p:nvPicPr>
          <p:cNvPr id="11" name="ppo-bipedalwalker-step-0-to-step-1000">
            <a:hlinkClick r:id="" action="ppaction://media"/>
            <a:extLst>
              <a:ext uri="{FF2B5EF4-FFF2-40B4-BE49-F238E27FC236}">
                <a16:creationId xmlns:a16="http://schemas.microsoft.com/office/drawing/2014/main" id="{1932379F-201F-D8F5-C6E9-BB5F161EE7E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35643" y="1475296"/>
            <a:ext cx="3928816" cy="2619211"/>
          </a:xfrm>
          <a:prstGeom prst="rect">
            <a:avLst/>
          </a:prstGeom>
        </p:spPr>
      </p:pic>
      <p:pic>
        <p:nvPicPr>
          <p:cNvPr id="12" name="sac-bipedalwalker-step-0-to-step-1000">
            <a:hlinkClick r:id="" action="ppaction://media"/>
            <a:extLst>
              <a:ext uri="{FF2B5EF4-FFF2-40B4-BE49-F238E27FC236}">
                <a16:creationId xmlns:a16="http://schemas.microsoft.com/office/drawing/2014/main" id="{837B6456-22CC-D578-24DF-F4C94195BB99}"/>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458059" y="1501263"/>
            <a:ext cx="3928816" cy="2619211"/>
          </a:xfrm>
          <a:prstGeom prst="rect">
            <a:avLst/>
          </a:prstGeom>
        </p:spPr>
      </p:pic>
    </p:spTree>
    <p:extLst>
      <p:ext uri="{BB962C8B-B14F-4D97-AF65-F5344CB8AC3E}">
        <p14:creationId xmlns:p14="http://schemas.microsoft.com/office/powerpoint/2010/main" val="299312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20"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02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fill="hold" display="0">
                  <p:stCondLst>
                    <p:cond delay="indefinite"/>
                  </p:stCondLst>
                </p:cTn>
                <p:tgtEl>
                  <p:spTgt spid="12"/>
                </p:tgtEl>
              </p:cMediaNode>
            </p:video>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CDF9B-CADE-A927-7B4A-75245B6D8EB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3DF1622-4DA2-B1A4-4412-9E95F9EB9E2D}"/>
              </a:ext>
            </a:extLst>
          </p:cNvPr>
          <p:cNvSpPr txBox="1">
            <a:spLocks/>
          </p:cNvSpPr>
          <p:nvPr/>
        </p:nvSpPr>
        <p:spPr>
          <a:xfrm>
            <a:off x="1004656" y="419839"/>
            <a:ext cx="10349886"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b="0" i="0" dirty="0">
                <a:solidFill>
                  <a:srgbClr val="1D2125"/>
                </a:solidFill>
                <a:effectLst/>
                <a:latin typeface="Inter"/>
              </a:rPr>
              <a:t>SECOND PHASE</a:t>
            </a:r>
          </a:p>
        </p:txBody>
      </p:sp>
      <p:cxnSp>
        <p:nvCxnSpPr>
          <p:cNvPr id="3" name="Conexão reta 2">
            <a:extLst>
              <a:ext uri="{FF2B5EF4-FFF2-40B4-BE49-F238E27FC236}">
                <a16:creationId xmlns:a16="http://schemas.microsoft.com/office/drawing/2014/main" id="{F8743826-D6E9-54FE-FB64-0237DDC197FD}"/>
              </a:ext>
            </a:extLst>
          </p:cNvPr>
          <p:cNvCxnSpPr/>
          <p:nvPr/>
        </p:nvCxnSpPr>
        <p:spPr>
          <a:xfrm>
            <a:off x="1207364" y="1145218"/>
            <a:ext cx="99444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91828A92-E89F-2F56-7FA4-F2C1480DA3A4}"/>
              </a:ext>
            </a:extLst>
          </p:cNvPr>
          <p:cNvSpPr txBox="1"/>
          <p:nvPr/>
        </p:nvSpPr>
        <p:spPr>
          <a:xfrm>
            <a:off x="2123759" y="4235315"/>
            <a:ext cx="594803" cy="372862"/>
          </a:xfrm>
          <a:prstGeom prst="rect">
            <a:avLst/>
          </a:prstGeom>
          <a:noFill/>
        </p:spPr>
        <p:txBody>
          <a:bodyPr wrap="square" rtlCol="0">
            <a:spAutoFit/>
          </a:bodyPr>
          <a:lstStyle/>
          <a:p>
            <a:r>
              <a:rPr lang="pt-PT" dirty="0"/>
              <a:t>PPO</a:t>
            </a:r>
          </a:p>
        </p:txBody>
      </p:sp>
      <p:sp>
        <p:nvSpPr>
          <p:cNvPr id="8" name="CaixaDeTexto 7">
            <a:extLst>
              <a:ext uri="{FF2B5EF4-FFF2-40B4-BE49-F238E27FC236}">
                <a16:creationId xmlns:a16="http://schemas.microsoft.com/office/drawing/2014/main" id="{6D21465D-28F9-53B7-020F-8E859CF77351}"/>
              </a:ext>
            </a:extLst>
          </p:cNvPr>
          <p:cNvSpPr txBox="1"/>
          <p:nvPr/>
        </p:nvSpPr>
        <p:spPr>
          <a:xfrm>
            <a:off x="5798598" y="4235315"/>
            <a:ext cx="594803" cy="372862"/>
          </a:xfrm>
          <a:prstGeom prst="rect">
            <a:avLst/>
          </a:prstGeom>
          <a:noFill/>
        </p:spPr>
        <p:txBody>
          <a:bodyPr wrap="square" rtlCol="0">
            <a:spAutoFit/>
          </a:bodyPr>
          <a:lstStyle/>
          <a:p>
            <a:r>
              <a:rPr lang="pt-PT" dirty="0"/>
              <a:t>SAC</a:t>
            </a:r>
          </a:p>
        </p:txBody>
      </p:sp>
      <p:sp>
        <p:nvSpPr>
          <p:cNvPr id="9" name="CaixaDeTexto 8">
            <a:extLst>
              <a:ext uri="{FF2B5EF4-FFF2-40B4-BE49-F238E27FC236}">
                <a16:creationId xmlns:a16="http://schemas.microsoft.com/office/drawing/2014/main" id="{A6100311-89E1-7B20-9C87-AB27E059F2D8}"/>
              </a:ext>
            </a:extLst>
          </p:cNvPr>
          <p:cNvSpPr txBox="1"/>
          <p:nvPr/>
        </p:nvSpPr>
        <p:spPr>
          <a:xfrm>
            <a:off x="9176035" y="4235315"/>
            <a:ext cx="740322" cy="369332"/>
          </a:xfrm>
          <a:prstGeom prst="rect">
            <a:avLst/>
          </a:prstGeom>
          <a:noFill/>
        </p:spPr>
        <p:txBody>
          <a:bodyPr wrap="square" rtlCol="0">
            <a:spAutoFit/>
          </a:bodyPr>
          <a:lstStyle/>
          <a:p>
            <a:r>
              <a:rPr lang="pt-PT" dirty="0"/>
              <a:t>TRPO</a:t>
            </a:r>
          </a:p>
        </p:txBody>
      </p:sp>
      <p:sp>
        <p:nvSpPr>
          <p:cNvPr id="10" name="CaixaDeTexto 9">
            <a:extLst>
              <a:ext uri="{FF2B5EF4-FFF2-40B4-BE49-F238E27FC236}">
                <a16:creationId xmlns:a16="http://schemas.microsoft.com/office/drawing/2014/main" id="{58A19E43-F101-8A76-54AE-55C75AE67B64}"/>
              </a:ext>
            </a:extLst>
          </p:cNvPr>
          <p:cNvSpPr txBox="1"/>
          <p:nvPr/>
        </p:nvSpPr>
        <p:spPr>
          <a:xfrm>
            <a:off x="796032" y="4987405"/>
            <a:ext cx="10767134" cy="923330"/>
          </a:xfrm>
          <a:prstGeom prst="rect">
            <a:avLst/>
          </a:prstGeom>
          <a:noFill/>
        </p:spPr>
        <p:txBody>
          <a:bodyPr wrap="square" rtlCol="0">
            <a:spAutoFit/>
          </a:bodyPr>
          <a:lstStyle/>
          <a:p>
            <a:r>
              <a:rPr lang="en-GB" dirty="0"/>
              <a:t>It seems that the ‘moving forward’ incentive was very effective, as we can see from the videos the agents actually try to overcome obstacles. However, in some cases that we tested, some agents encountered problems with overcoming some blocks and holes.</a:t>
            </a:r>
            <a:endParaRPr lang="pt-PT" dirty="0"/>
          </a:p>
        </p:txBody>
      </p:sp>
      <p:pic>
        <p:nvPicPr>
          <p:cNvPr id="12" name="ppo-HARD-bipedalwalker-step-0-to-step-2000">
            <a:hlinkClick r:id="" action="ppaction://media"/>
            <a:extLst>
              <a:ext uri="{FF2B5EF4-FFF2-40B4-BE49-F238E27FC236}">
                <a16:creationId xmlns:a16="http://schemas.microsoft.com/office/drawing/2014/main" id="{C4DBD736-9DC6-DAD1-D861-27451693352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74004" y="2048230"/>
            <a:ext cx="3094315" cy="2062877"/>
          </a:xfrm>
          <a:prstGeom prst="rect">
            <a:avLst/>
          </a:prstGeom>
        </p:spPr>
      </p:pic>
      <p:pic>
        <p:nvPicPr>
          <p:cNvPr id="14" name="sac-bipedalwalker-step-0-to-step-2000">
            <a:hlinkClick r:id="" action="ppaction://media"/>
            <a:extLst>
              <a:ext uri="{FF2B5EF4-FFF2-40B4-BE49-F238E27FC236}">
                <a16:creationId xmlns:a16="http://schemas.microsoft.com/office/drawing/2014/main" id="{DA3E4516-D693-F406-56C9-55FE6D193A41}"/>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416194" y="2021517"/>
            <a:ext cx="3094315" cy="2062877"/>
          </a:xfrm>
          <a:prstGeom prst="rect">
            <a:avLst/>
          </a:prstGeom>
        </p:spPr>
      </p:pic>
      <p:pic>
        <p:nvPicPr>
          <p:cNvPr id="16" name="trpo-HARD-bipedalwalker-step-0-to-step-1000">
            <a:hlinkClick r:id="" action="ppaction://media"/>
            <a:extLst>
              <a:ext uri="{FF2B5EF4-FFF2-40B4-BE49-F238E27FC236}">
                <a16:creationId xmlns:a16="http://schemas.microsoft.com/office/drawing/2014/main" id="{A1FBC10C-8762-F9BC-0FC8-3B58B45D3A3C}"/>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7958384" y="2048230"/>
            <a:ext cx="3094315" cy="2062877"/>
          </a:xfrm>
          <a:prstGeom prst="rect">
            <a:avLst/>
          </a:prstGeom>
        </p:spPr>
      </p:pic>
    </p:spTree>
    <p:extLst>
      <p:ext uri="{BB962C8B-B14F-4D97-AF65-F5344CB8AC3E}">
        <p14:creationId xmlns:p14="http://schemas.microsoft.com/office/powerpoint/2010/main" val="313419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4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0020" fill="hold"/>
                                        <p:tgtEl>
                                          <p:spTgt spid="1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002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2"/>
                                        </p:tgtEl>
                                      </p:cBhvr>
                                    </p:cmd>
                                  </p:childTnLst>
                                </p:cTn>
                              </p:par>
                            </p:childTnLst>
                          </p:cTn>
                        </p:par>
                      </p:childTnLst>
                    </p:cTn>
                  </p:par>
                </p:childTnLst>
              </p:cTn>
              <p:nextCondLst>
                <p:cond evt="onClick" delay="0">
                  <p:tgtEl>
                    <p:spTgt spid="12"/>
                  </p:tgtEl>
                </p:cond>
              </p:nextCondLst>
            </p:seq>
            <p:video>
              <p:cMediaNode vol="80000">
                <p:cTn id="20" fill="hold" display="0">
                  <p:stCondLst>
                    <p:cond delay="indefinite"/>
                  </p:stCondLst>
                </p:cTn>
                <p:tgtEl>
                  <p:spTgt spid="12"/>
                </p:tgtEl>
              </p:cMediaNode>
            </p:video>
            <p:seq concurrent="1" nextAc="seek">
              <p:cTn id="21" restart="whenNotActive" fill="hold" evtFilter="cancelBubble" nodeType="interactiveSeq">
                <p:stCondLst>
                  <p:cond evt="onClick" delay="0">
                    <p:tgtEl>
                      <p:spTgt spid="14"/>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4"/>
                                        </p:tgtEl>
                                      </p:cBhvr>
                                    </p:cmd>
                                  </p:childTnLst>
                                </p:cTn>
                              </p:par>
                            </p:childTnLst>
                          </p:cTn>
                        </p:par>
                      </p:childTnLst>
                    </p:cTn>
                  </p:par>
                </p:childTnLst>
              </p:cTn>
              <p:nextCondLst>
                <p:cond evt="onClick" delay="0">
                  <p:tgtEl>
                    <p:spTgt spid="14"/>
                  </p:tgtEl>
                </p:cond>
              </p:nextCondLst>
            </p:seq>
            <p:video>
              <p:cMediaNode vol="80000">
                <p:cTn id="26" fill="hold" display="0">
                  <p:stCondLst>
                    <p:cond delay="indefinite"/>
                  </p:stCondLst>
                </p:cTn>
                <p:tgtEl>
                  <p:spTgt spid="14"/>
                </p:tgtEl>
              </p:cMediaNode>
            </p:video>
            <p:seq concurrent="1" nextAc="seek">
              <p:cTn id="27" restart="whenNotActive" fill="hold" evtFilter="cancelBubble" nodeType="interactiveSeq">
                <p:stCondLst>
                  <p:cond evt="onClick" delay="0">
                    <p:tgtEl>
                      <p:spTgt spid="16"/>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16"/>
                                        </p:tgtEl>
                                      </p:cBhvr>
                                    </p:cmd>
                                  </p:childTnLst>
                                </p:cTn>
                              </p:par>
                            </p:childTnLst>
                          </p:cTn>
                        </p:par>
                      </p:childTnLst>
                    </p:cTn>
                  </p:par>
                </p:childTnLst>
              </p:cTn>
              <p:nextCondLst>
                <p:cond evt="onClick" delay="0">
                  <p:tgtEl>
                    <p:spTgt spid="16"/>
                  </p:tgtEl>
                </p:cond>
              </p:nextCondLst>
            </p:seq>
            <p:video>
              <p:cMediaNode vol="80000">
                <p:cTn id="32" fill="hold" display="0">
                  <p:stCondLst>
                    <p:cond delay="indefinite"/>
                  </p:stCondLst>
                </p:cTn>
                <p:tgtEl>
                  <p:spTgt spid="1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C26A4-A1A7-3CA3-2D10-A684C09177A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D517918-6651-4F5E-BF30-24A92BAE5E6C}"/>
              </a:ext>
            </a:extLst>
          </p:cNvPr>
          <p:cNvSpPr txBox="1">
            <a:spLocks/>
          </p:cNvSpPr>
          <p:nvPr/>
        </p:nvSpPr>
        <p:spPr>
          <a:xfrm>
            <a:off x="1004656" y="419839"/>
            <a:ext cx="10349886"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b="0" i="0" dirty="0">
                <a:solidFill>
                  <a:srgbClr val="1D2125"/>
                </a:solidFill>
                <a:effectLst/>
                <a:latin typeface="Inter"/>
              </a:rPr>
              <a:t>SECOND PHASE</a:t>
            </a:r>
          </a:p>
        </p:txBody>
      </p:sp>
      <p:cxnSp>
        <p:nvCxnSpPr>
          <p:cNvPr id="3" name="Conexão reta 2">
            <a:extLst>
              <a:ext uri="{FF2B5EF4-FFF2-40B4-BE49-F238E27FC236}">
                <a16:creationId xmlns:a16="http://schemas.microsoft.com/office/drawing/2014/main" id="{0EE40496-F3AB-B0DD-C94D-75A6DC03FF40}"/>
              </a:ext>
            </a:extLst>
          </p:cNvPr>
          <p:cNvCxnSpPr/>
          <p:nvPr/>
        </p:nvCxnSpPr>
        <p:spPr>
          <a:xfrm>
            <a:off x="1207364" y="1145218"/>
            <a:ext cx="99444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0B2B3DE-53A8-9195-F5EF-D698FCFFBD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56" y="3155009"/>
            <a:ext cx="6013235" cy="311661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685C6389-401D-BFF2-446D-0CAD623C3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296137"/>
            <a:ext cx="5903744" cy="2758211"/>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060F7913-C4EE-83FF-DD1A-3CFF8B3C854A}"/>
              </a:ext>
            </a:extLst>
          </p:cNvPr>
          <p:cNvSpPr/>
          <p:nvPr/>
        </p:nvSpPr>
        <p:spPr>
          <a:xfrm>
            <a:off x="6609696" y="2798064"/>
            <a:ext cx="1449216" cy="842244"/>
          </a:xfrm>
          <a:prstGeom prst="rect">
            <a:avLst/>
          </a:prstGeom>
          <a:solidFill>
            <a:srgbClr val="18E80E">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009978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49DBF-F3E0-3C45-416E-DBDAAA1B4B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82A98A8-8D4A-9395-C875-8FB69E00146E}"/>
              </a:ext>
            </a:extLst>
          </p:cNvPr>
          <p:cNvSpPr txBox="1">
            <a:spLocks/>
          </p:cNvSpPr>
          <p:nvPr/>
        </p:nvSpPr>
        <p:spPr>
          <a:xfrm>
            <a:off x="1004656" y="419839"/>
            <a:ext cx="10349886"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b="0" i="0" dirty="0">
                <a:solidFill>
                  <a:srgbClr val="1D2125"/>
                </a:solidFill>
                <a:effectLst/>
                <a:latin typeface="Inter"/>
              </a:rPr>
              <a:t>THIRD PHASE</a:t>
            </a:r>
          </a:p>
        </p:txBody>
      </p:sp>
      <p:cxnSp>
        <p:nvCxnSpPr>
          <p:cNvPr id="3" name="Conexão reta 2">
            <a:extLst>
              <a:ext uri="{FF2B5EF4-FFF2-40B4-BE49-F238E27FC236}">
                <a16:creationId xmlns:a16="http://schemas.microsoft.com/office/drawing/2014/main" id="{5C680935-218D-ABC3-E4F4-ABE9B0A0913E}"/>
              </a:ext>
            </a:extLst>
          </p:cNvPr>
          <p:cNvCxnSpPr/>
          <p:nvPr/>
        </p:nvCxnSpPr>
        <p:spPr>
          <a:xfrm>
            <a:off x="1207364" y="1145218"/>
            <a:ext cx="99444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842F7117-1277-DFF3-B23F-EBC37CB069CA}"/>
              </a:ext>
            </a:extLst>
          </p:cNvPr>
          <p:cNvSpPr txBox="1"/>
          <p:nvPr/>
        </p:nvSpPr>
        <p:spPr>
          <a:xfrm>
            <a:off x="2123759" y="4235315"/>
            <a:ext cx="594803" cy="372862"/>
          </a:xfrm>
          <a:prstGeom prst="rect">
            <a:avLst/>
          </a:prstGeom>
          <a:noFill/>
        </p:spPr>
        <p:txBody>
          <a:bodyPr wrap="square" rtlCol="0">
            <a:spAutoFit/>
          </a:bodyPr>
          <a:lstStyle/>
          <a:p>
            <a:r>
              <a:rPr lang="pt-PT" dirty="0"/>
              <a:t>PPO</a:t>
            </a:r>
          </a:p>
        </p:txBody>
      </p:sp>
      <p:sp>
        <p:nvSpPr>
          <p:cNvPr id="8" name="CaixaDeTexto 7">
            <a:extLst>
              <a:ext uri="{FF2B5EF4-FFF2-40B4-BE49-F238E27FC236}">
                <a16:creationId xmlns:a16="http://schemas.microsoft.com/office/drawing/2014/main" id="{EC1C39CF-37C2-3A57-BE7C-6C7EADF7BAB8}"/>
              </a:ext>
            </a:extLst>
          </p:cNvPr>
          <p:cNvSpPr txBox="1"/>
          <p:nvPr/>
        </p:nvSpPr>
        <p:spPr>
          <a:xfrm>
            <a:off x="5798598" y="4235315"/>
            <a:ext cx="594803" cy="372862"/>
          </a:xfrm>
          <a:prstGeom prst="rect">
            <a:avLst/>
          </a:prstGeom>
          <a:noFill/>
        </p:spPr>
        <p:txBody>
          <a:bodyPr wrap="square" rtlCol="0">
            <a:spAutoFit/>
          </a:bodyPr>
          <a:lstStyle/>
          <a:p>
            <a:r>
              <a:rPr lang="pt-PT" dirty="0"/>
              <a:t>SAC</a:t>
            </a:r>
          </a:p>
        </p:txBody>
      </p:sp>
      <p:sp>
        <p:nvSpPr>
          <p:cNvPr id="9" name="CaixaDeTexto 8">
            <a:extLst>
              <a:ext uri="{FF2B5EF4-FFF2-40B4-BE49-F238E27FC236}">
                <a16:creationId xmlns:a16="http://schemas.microsoft.com/office/drawing/2014/main" id="{6D2DC701-176D-9B8D-45CD-E6784E75F2D7}"/>
              </a:ext>
            </a:extLst>
          </p:cNvPr>
          <p:cNvSpPr txBox="1"/>
          <p:nvPr/>
        </p:nvSpPr>
        <p:spPr>
          <a:xfrm>
            <a:off x="9176035" y="4235315"/>
            <a:ext cx="740322" cy="369332"/>
          </a:xfrm>
          <a:prstGeom prst="rect">
            <a:avLst/>
          </a:prstGeom>
          <a:noFill/>
        </p:spPr>
        <p:txBody>
          <a:bodyPr wrap="square" rtlCol="0">
            <a:spAutoFit/>
          </a:bodyPr>
          <a:lstStyle/>
          <a:p>
            <a:r>
              <a:rPr lang="pt-PT" dirty="0"/>
              <a:t>TRPO</a:t>
            </a:r>
          </a:p>
        </p:txBody>
      </p:sp>
      <p:sp>
        <p:nvSpPr>
          <p:cNvPr id="10" name="CaixaDeTexto 9">
            <a:extLst>
              <a:ext uri="{FF2B5EF4-FFF2-40B4-BE49-F238E27FC236}">
                <a16:creationId xmlns:a16="http://schemas.microsoft.com/office/drawing/2014/main" id="{22E84C80-DD43-99C5-8647-101A2250A4E6}"/>
              </a:ext>
            </a:extLst>
          </p:cNvPr>
          <p:cNvSpPr txBox="1"/>
          <p:nvPr/>
        </p:nvSpPr>
        <p:spPr>
          <a:xfrm>
            <a:off x="796032" y="4987405"/>
            <a:ext cx="10767134" cy="369332"/>
          </a:xfrm>
          <a:prstGeom prst="rect">
            <a:avLst/>
          </a:prstGeom>
          <a:noFill/>
        </p:spPr>
        <p:txBody>
          <a:bodyPr wrap="square" rtlCol="0">
            <a:spAutoFit/>
          </a:bodyPr>
          <a:lstStyle/>
          <a:p>
            <a:r>
              <a:rPr lang="en-GB" dirty="0"/>
              <a:t>Although we tried to improve the model, no improvements were observed.</a:t>
            </a:r>
            <a:endParaRPr lang="pt-PT" dirty="0"/>
          </a:p>
        </p:txBody>
      </p:sp>
      <p:pic>
        <p:nvPicPr>
          <p:cNvPr id="13" name="sac-bipedalwalker-teste14M-step-0-to-step-1000">
            <a:hlinkClick r:id="" action="ppaction://media"/>
            <a:extLst>
              <a:ext uri="{FF2B5EF4-FFF2-40B4-BE49-F238E27FC236}">
                <a16:creationId xmlns:a16="http://schemas.microsoft.com/office/drawing/2014/main" id="{56B5659A-9DF3-5001-71F6-97137CD92DF4}"/>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416194" y="2021517"/>
            <a:ext cx="3134385" cy="2089590"/>
          </a:xfrm>
          <a:prstGeom prst="rect">
            <a:avLst/>
          </a:prstGeom>
        </p:spPr>
      </p:pic>
      <p:pic>
        <p:nvPicPr>
          <p:cNvPr id="17" name="trpo-bipedalwalker-2-step-0-to-step-2000">
            <a:hlinkClick r:id="" action="ppaction://media"/>
            <a:extLst>
              <a:ext uri="{FF2B5EF4-FFF2-40B4-BE49-F238E27FC236}">
                <a16:creationId xmlns:a16="http://schemas.microsoft.com/office/drawing/2014/main" id="{0CB26BD7-B95B-FCD8-2B12-9F3F32DA850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7958384" y="2048230"/>
            <a:ext cx="3094316" cy="2062877"/>
          </a:xfrm>
          <a:prstGeom prst="rect">
            <a:avLst/>
          </a:prstGeom>
        </p:spPr>
      </p:pic>
      <p:pic>
        <p:nvPicPr>
          <p:cNvPr id="19" name="ppo-bipedalwalker-step-0-to-step-1000">
            <a:hlinkClick r:id="" action="ppaction://media"/>
            <a:extLst>
              <a:ext uri="{FF2B5EF4-FFF2-40B4-BE49-F238E27FC236}">
                <a16:creationId xmlns:a16="http://schemas.microsoft.com/office/drawing/2014/main" id="{F03526C9-3B03-E3E2-0703-6BEDE98F1B4C}"/>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874004" y="2048230"/>
            <a:ext cx="3094315" cy="2062877"/>
          </a:xfrm>
          <a:prstGeom prst="rect">
            <a:avLst/>
          </a:prstGeom>
        </p:spPr>
      </p:pic>
    </p:spTree>
    <p:extLst>
      <p:ext uri="{BB962C8B-B14F-4D97-AF65-F5344CB8AC3E}">
        <p14:creationId xmlns:p14="http://schemas.microsoft.com/office/powerpoint/2010/main" val="349457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20"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0020" fill="hold"/>
                                        <p:tgtEl>
                                          <p:spTgt spid="1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002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3"/>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3"/>
                                        </p:tgtEl>
                                      </p:cBhvr>
                                    </p:cmd>
                                  </p:childTnLst>
                                </p:cTn>
                              </p:par>
                            </p:childTnLst>
                          </p:cTn>
                        </p:par>
                      </p:childTnLst>
                    </p:cTn>
                  </p:par>
                </p:childTnLst>
              </p:cTn>
              <p:nextCondLst>
                <p:cond evt="onClick" delay="0">
                  <p:tgtEl>
                    <p:spTgt spid="13"/>
                  </p:tgtEl>
                </p:cond>
              </p:nextCondLst>
            </p:seq>
            <p:video>
              <p:cMediaNode vol="80000">
                <p:cTn id="20" fill="hold" display="0">
                  <p:stCondLst>
                    <p:cond delay="indefinite"/>
                  </p:stCondLst>
                </p:cTn>
                <p:tgtEl>
                  <p:spTgt spid="13"/>
                </p:tgtEl>
              </p:cMediaNode>
            </p:video>
            <p:seq concurrent="1" nextAc="seek">
              <p:cTn id="21" restart="whenNotActive" fill="hold" evtFilter="cancelBubble" nodeType="interactiveSeq">
                <p:stCondLst>
                  <p:cond evt="onClick" delay="0">
                    <p:tgtEl>
                      <p:spTgt spid="17"/>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7"/>
                                        </p:tgtEl>
                                      </p:cBhvr>
                                    </p:cmd>
                                  </p:childTnLst>
                                </p:cTn>
                              </p:par>
                            </p:childTnLst>
                          </p:cTn>
                        </p:par>
                      </p:childTnLst>
                    </p:cTn>
                  </p:par>
                </p:childTnLst>
              </p:cTn>
              <p:nextCondLst>
                <p:cond evt="onClick" delay="0">
                  <p:tgtEl>
                    <p:spTgt spid="17"/>
                  </p:tgtEl>
                </p:cond>
              </p:nextCondLst>
            </p:seq>
            <p:video>
              <p:cMediaNode vol="80000">
                <p:cTn id="26" fill="hold" display="0">
                  <p:stCondLst>
                    <p:cond delay="indefinite"/>
                  </p:stCondLst>
                </p:cTn>
                <p:tgtEl>
                  <p:spTgt spid="17"/>
                </p:tgtEl>
              </p:cMediaNode>
            </p:video>
            <p:seq concurrent="1" nextAc="seek">
              <p:cTn id="27" restart="whenNotActive" fill="hold" evtFilter="cancelBubble" nodeType="interactiveSeq">
                <p:stCondLst>
                  <p:cond evt="onClick" delay="0">
                    <p:tgtEl>
                      <p:spTgt spid="19"/>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19"/>
                                        </p:tgtEl>
                                      </p:cBhvr>
                                    </p:cmd>
                                  </p:childTnLst>
                                </p:cTn>
                              </p:par>
                            </p:childTnLst>
                          </p:cTn>
                        </p:par>
                      </p:childTnLst>
                    </p:cTn>
                  </p:par>
                </p:childTnLst>
              </p:cTn>
              <p:nextCondLst>
                <p:cond evt="onClick" delay="0">
                  <p:tgtEl>
                    <p:spTgt spid="19"/>
                  </p:tgtEl>
                </p:cond>
              </p:nextCondLst>
            </p:seq>
            <p:video>
              <p:cMediaNode vol="80000">
                <p:cTn id="32" fill="hold" display="0">
                  <p:stCondLst>
                    <p:cond delay="indefinite"/>
                  </p:stCondLst>
                </p:cTn>
                <p:tgtEl>
                  <p:spTgt spid="19"/>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0CA93-8EDF-DA1F-AED7-B01AF81C99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BA9E5B1-09F5-2D27-0ED9-E6DA93BFFF94}"/>
              </a:ext>
            </a:extLst>
          </p:cNvPr>
          <p:cNvSpPr txBox="1">
            <a:spLocks/>
          </p:cNvSpPr>
          <p:nvPr/>
        </p:nvSpPr>
        <p:spPr>
          <a:xfrm>
            <a:off x="1004656" y="419839"/>
            <a:ext cx="10349886"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b="0" i="0" dirty="0">
                <a:solidFill>
                  <a:srgbClr val="1D2125"/>
                </a:solidFill>
                <a:effectLst/>
                <a:latin typeface="Inter"/>
              </a:rPr>
              <a:t>THIRD PHASE</a:t>
            </a:r>
          </a:p>
        </p:txBody>
      </p:sp>
      <p:cxnSp>
        <p:nvCxnSpPr>
          <p:cNvPr id="3" name="Conexão reta 2">
            <a:extLst>
              <a:ext uri="{FF2B5EF4-FFF2-40B4-BE49-F238E27FC236}">
                <a16:creationId xmlns:a16="http://schemas.microsoft.com/office/drawing/2014/main" id="{8824E04E-DE83-C58F-DC1D-5CE4FF792A74}"/>
              </a:ext>
            </a:extLst>
          </p:cNvPr>
          <p:cNvCxnSpPr/>
          <p:nvPr/>
        </p:nvCxnSpPr>
        <p:spPr>
          <a:xfrm>
            <a:off x="1207364" y="1145218"/>
            <a:ext cx="99444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pic>
        <p:nvPicPr>
          <p:cNvPr id="8194" name="Picture 2">
            <a:extLst>
              <a:ext uri="{FF2B5EF4-FFF2-40B4-BE49-F238E27FC236}">
                <a16:creationId xmlns:a16="http://schemas.microsoft.com/office/drawing/2014/main" id="{6E800FC8-6028-8CC2-4BA4-BB451A96B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176" y="3571620"/>
            <a:ext cx="6920513" cy="271797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D454B39B-7B22-CE63-2F30-AA36F9739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628" y="1206177"/>
            <a:ext cx="6458503" cy="2583401"/>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625A8BA3-B1BB-CD5C-DD7C-47A79897B930}"/>
              </a:ext>
            </a:extLst>
          </p:cNvPr>
          <p:cNvSpPr/>
          <p:nvPr/>
        </p:nvSpPr>
        <p:spPr>
          <a:xfrm>
            <a:off x="6137255" y="3255264"/>
            <a:ext cx="1579899" cy="196596"/>
          </a:xfrm>
          <a:prstGeom prst="rect">
            <a:avLst/>
          </a:prstGeom>
          <a:solidFill>
            <a:srgbClr val="18E80E">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7629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4CA28-B391-136A-4678-0C913349EE3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48889E5-6D9C-8B90-4E3D-2FE5524FDF28}"/>
              </a:ext>
            </a:extLst>
          </p:cNvPr>
          <p:cNvSpPr txBox="1">
            <a:spLocks/>
          </p:cNvSpPr>
          <p:nvPr/>
        </p:nvSpPr>
        <p:spPr>
          <a:xfrm>
            <a:off x="1004656" y="419839"/>
            <a:ext cx="10349886"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b="0" i="0" dirty="0">
                <a:solidFill>
                  <a:srgbClr val="1D2125"/>
                </a:solidFill>
                <a:effectLst/>
                <a:latin typeface="Inter"/>
              </a:rPr>
              <a:t>CONTROL</a:t>
            </a:r>
          </a:p>
        </p:txBody>
      </p:sp>
      <p:cxnSp>
        <p:nvCxnSpPr>
          <p:cNvPr id="3" name="Conexão reta 2">
            <a:extLst>
              <a:ext uri="{FF2B5EF4-FFF2-40B4-BE49-F238E27FC236}">
                <a16:creationId xmlns:a16="http://schemas.microsoft.com/office/drawing/2014/main" id="{0B70E3DE-79E7-7D2C-5F8A-4A36B2F470C2}"/>
              </a:ext>
            </a:extLst>
          </p:cNvPr>
          <p:cNvCxnSpPr/>
          <p:nvPr/>
        </p:nvCxnSpPr>
        <p:spPr>
          <a:xfrm>
            <a:off x="1207364" y="1145218"/>
            <a:ext cx="99444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C5771F4C-9A09-1F05-1E81-8ED6505BCB5D}"/>
              </a:ext>
            </a:extLst>
          </p:cNvPr>
          <p:cNvSpPr txBox="1"/>
          <p:nvPr/>
        </p:nvSpPr>
        <p:spPr>
          <a:xfrm>
            <a:off x="2123759" y="4235315"/>
            <a:ext cx="594803" cy="372862"/>
          </a:xfrm>
          <a:prstGeom prst="rect">
            <a:avLst/>
          </a:prstGeom>
          <a:noFill/>
        </p:spPr>
        <p:txBody>
          <a:bodyPr wrap="square" rtlCol="0">
            <a:spAutoFit/>
          </a:bodyPr>
          <a:lstStyle/>
          <a:p>
            <a:r>
              <a:rPr lang="pt-PT" dirty="0"/>
              <a:t>PPO</a:t>
            </a:r>
          </a:p>
        </p:txBody>
      </p:sp>
      <p:sp>
        <p:nvSpPr>
          <p:cNvPr id="8" name="CaixaDeTexto 7">
            <a:extLst>
              <a:ext uri="{FF2B5EF4-FFF2-40B4-BE49-F238E27FC236}">
                <a16:creationId xmlns:a16="http://schemas.microsoft.com/office/drawing/2014/main" id="{B34A7FBD-4392-A764-1EEE-996547AE1CA7}"/>
              </a:ext>
            </a:extLst>
          </p:cNvPr>
          <p:cNvSpPr txBox="1"/>
          <p:nvPr/>
        </p:nvSpPr>
        <p:spPr>
          <a:xfrm>
            <a:off x="5798598" y="4235315"/>
            <a:ext cx="594803" cy="372862"/>
          </a:xfrm>
          <a:prstGeom prst="rect">
            <a:avLst/>
          </a:prstGeom>
          <a:noFill/>
        </p:spPr>
        <p:txBody>
          <a:bodyPr wrap="square" rtlCol="0">
            <a:spAutoFit/>
          </a:bodyPr>
          <a:lstStyle/>
          <a:p>
            <a:r>
              <a:rPr lang="pt-PT" dirty="0"/>
              <a:t>SAC</a:t>
            </a:r>
          </a:p>
        </p:txBody>
      </p:sp>
      <p:sp>
        <p:nvSpPr>
          <p:cNvPr id="9" name="CaixaDeTexto 8">
            <a:extLst>
              <a:ext uri="{FF2B5EF4-FFF2-40B4-BE49-F238E27FC236}">
                <a16:creationId xmlns:a16="http://schemas.microsoft.com/office/drawing/2014/main" id="{01F142EE-757B-2FD6-AECC-B8B225CCF873}"/>
              </a:ext>
            </a:extLst>
          </p:cNvPr>
          <p:cNvSpPr txBox="1"/>
          <p:nvPr/>
        </p:nvSpPr>
        <p:spPr>
          <a:xfrm>
            <a:off x="9176035" y="4235315"/>
            <a:ext cx="740322" cy="369332"/>
          </a:xfrm>
          <a:prstGeom prst="rect">
            <a:avLst/>
          </a:prstGeom>
          <a:noFill/>
        </p:spPr>
        <p:txBody>
          <a:bodyPr wrap="square" rtlCol="0">
            <a:spAutoFit/>
          </a:bodyPr>
          <a:lstStyle/>
          <a:p>
            <a:r>
              <a:rPr lang="pt-PT" dirty="0"/>
              <a:t>TRPO</a:t>
            </a:r>
          </a:p>
        </p:txBody>
      </p:sp>
      <p:sp>
        <p:nvSpPr>
          <p:cNvPr id="10" name="CaixaDeTexto 9">
            <a:extLst>
              <a:ext uri="{FF2B5EF4-FFF2-40B4-BE49-F238E27FC236}">
                <a16:creationId xmlns:a16="http://schemas.microsoft.com/office/drawing/2014/main" id="{97487D4F-549D-91CA-F70D-51652D469DA5}"/>
              </a:ext>
            </a:extLst>
          </p:cNvPr>
          <p:cNvSpPr txBox="1"/>
          <p:nvPr/>
        </p:nvSpPr>
        <p:spPr>
          <a:xfrm>
            <a:off x="796032" y="4987405"/>
            <a:ext cx="10767134" cy="646331"/>
          </a:xfrm>
          <a:prstGeom prst="rect">
            <a:avLst/>
          </a:prstGeom>
          <a:noFill/>
        </p:spPr>
        <p:txBody>
          <a:bodyPr wrap="square" rtlCol="0">
            <a:spAutoFit/>
          </a:bodyPr>
          <a:lstStyle/>
          <a:p>
            <a:r>
              <a:rPr lang="en-GB" dirty="0"/>
              <a:t>These are the control videos, that is, how the agents would behave without the use of personalized rewards or feet. (30M timesteps)</a:t>
            </a:r>
            <a:endParaRPr lang="pt-PT" dirty="0"/>
          </a:p>
        </p:txBody>
      </p:sp>
      <p:pic>
        <p:nvPicPr>
          <p:cNvPr id="6" name="sac-bipedalwalker-step-0-to-step-1000">
            <a:hlinkClick r:id="" action="ppaction://media"/>
            <a:extLst>
              <a:ext uri="{FF2B5EF4-FFF2-40B4-BE49-F238E27FC236}">
                <a16:creationId xmlns:a16="http://schemas.microsoft.com/office/drawing/2014/main" id="{7CA08E6F-765E-DDEA-6D4B-CA8511FCFA13}"/>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416194" y="2021517"/>
            <a:ext cx="3094315" cy="2062877"/>
          </a:xfrm>
          <a:prstGeom prst="rect">
            <a:avLst/>
          </a:prstGeom>
        </p:spPr>
      </p:pic>
      <p:pic>
        <p:nvPicPr>
          <p:cNvPr id="11" name="ppo-bipedalwalker-step-0-to-step-1000">
            <a:hlinkClick r:id="" action="ppaction://media"/>
            <a:extLst>
              <a:ext uri="{FF2B5EF4-FFF2-40B4-BE49-F238E27FC236}">
                <a16:creationId xmlns:a16="http://schemas.microsoft.com/office/drawing/2014/main" id="{5FACA165-21DA-8326-0AA2-2CF2A9B68DB0}"/>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874004" y="2048230"/>
            <a:ext cx="3094315" cy="2062877"/>
          </a:xfrm>
          <a:prstGeom prst="rect">
            <a:avLst/>
          </a:prstGeom>
        </p:spPr>
      </p:pic>
      <p:pic>
        <p:nvPicPr>
          <p:cNvPr id="15" name="trpo-bipedalwalker-step-0-to-step-1000">
            <a:hlinkClick r:id="" action="ppaction://media"/>
            <a:extLst>
              <a:ext uri="{FF2B5EF4-FFF2-40B4-BE49-F238E27FC236}">
                <a16:creationId xmlns:a16="http://schemas.microsoft.com/office/drawing/2014/main" id="{3B6E520C-DD24-98C2-6BE9-7E17C41A9BC0}"/>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7958384" y="2048230"/>
            <a:ext cx="3094316" cy="2062877"/>
          </a:xfrm>
          <a:prstGeom prst="rect">
            <a:avLst/>
          </a:prstGeom>
        </p:spPr>
      </p:pic>
    </p:spTree>
    <p:extLst>
      <p:ext uri="{BB962C8B-B14F-4D97-AF65-F5344CB8AC3E}">
        <p14:creationId xmlns:p14="http://schemas.microsoft.com/office/powerpoint/2010/main" val="231698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2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020" fill="hold"/>
                                        <p:tgtEl>
                                          <p:spTgt spid="1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002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6"/>
                                        </p:tgtEl>
                                      </p:cBhvr>
                                    </p:cmd>
                                  </p:childTnLst>
                                </p:cTn>
                              </p:par>
                            </p:childTnLst>
                          </p:cTn>
                        </p:par>
                      </p:childTnLst>
                    </p:cTn>
                  </p:par>
                </p:childTnLst>
              </p:cTn>
              <p:nextCondLst>
                <p:cond evt="onClick" delay="0">
                  <p:tgtEl>
                    <p:spTgt spid="6"/>
                  </p:tgtEl>
                </p:cond>
              </p:nextCondLst>
            </p:seq>
            <p:video>
              <p:cMediaNode vol="80000">
                <p:cTn id="20" fill="hold" display="0">
                  <p:stCondLst>
                    <p:cond delay="indefinite"/>
                  </p:stCondLst>
                </p:cTn>
                <p:tgtEl>
                  <p:spTgt spid="6"/>
                </p:tgtEl>
              </p:cMediaNode>
            </p:video>
            <p:seq concurrent="1" nextAc="seek">
              <p:cTn id="21" restart="whenNotActive" fill="hold" evtFilter="cancelBubble" nodeType="interactiveSeq">
                <p:stCondLst>
                  <p:cond evt="onClick" delay="0">
                    <p:tgtEl>
                      <p:spTgt spid="11"/>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1"/>
                                        </p:tgtEl>
                                      </p:cBhvr>
                                    </p:cmd>
                                  </p:childTnLst>
                                </p:cTn>
                              </p:par>
                            </p:childTnLst>
                          </p:cTn>
                        </p:par>
                      </p:childTnLst>
                    </p:cTn>
                  </p:par>
                </p:childTnLst>
              </p:cTn>
              <p:nextCondLst>
                <p:cond evt="onClick" delay="0">
                  <p:tgtEl>
                    <p:spTgt spid="11"/>
                  </p:tgtEl>
                </p:cond>
              </p:nextCondLst>
            </p:seq>
            <p:video>
              <p:cMediaNode vol="80000">
                <p:cTn id="26" fill="hold" display="0">
                  <p:stCondLst>
                    <p:cond delay="indefinite"/>
                  </p:stCondLst>
                </p:cTn>
                <p:tgtEl>
                  <p:spTgt spid="11"/>
                </p:tgtEl>
              </p:cMediaNode>
            </p:video>
            <p:seq concurrent="1" nextAc="seek">
              <p:cTn id="27" restart="whenNotActive" fill="hold" evtFilter="cancelBubble" nodeType="interactiveSeq">
                <p:stCondLst>
                  <p:cond evt="onClick" delay="0">
                    <p:tgtEl>
                      <p:spTgt spid="15"/>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15"/>
                                        </p:tgtEl>
                                      </p:cBhvr>
                                    </p:cmd>
                                  </p:childTnLst>
                                </p:cTn>
                              </p:par>
                            </p:childTnLst>
                          </p:cTn>
                        </p:par>
                      </p:childTnLst>
                    </p:cTn>
                  </p:par>
                </p:childTnLst>
              </p:cTn>
              <p:nextCondLst>
                <p:cond evt="onClick" delay="0">
                  <p:tgtEl>
                    <p:spTgt spid="15"/>
                  </p:tgtEl>
                </p:cond>
              </p:nextCondLst>
            </p:seq>
            <p:video>
              <p:cMediaNode vol="80000">
                <p:cTn id="32" fill="hold" display="0">
                  <p:stCondLst>
                    <p:cond delay="indefinite"/>
                  </p:stCondLst>
                </p:cTn>
                <p:tgtEl>
                  <p:spTgt spid="1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8BD64-2441-1ECA-B192-8FBE8C35F3E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0FB4F5E-7B7D-B1F8-E548-9E73FF58EB8A}"/>
              </a:ext>
            </a:extLst>
          </p:cNvPr>
          <p:cNvSpPr txBox="1">
            <a:spLocks/>
          </p:cNvSpPr>
          <p:nvPr/>
        </p:nvSpPr>
        <p:spPr>
          <a:xfrm>
            <a:off x="1004656" y="419839"/>
            <a:ext cx="10349886"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b="0" i="0" dirty="0">
                <a:solidFill>
                  <a:srgbClr val="1D2125"/>
                </a:solidFill>
                <a:effectLst/>
                <a:latin typeface="Inter"/>
              </a:rPr>
              <a:t>HYPERPAREMETER TUNNING (HT)</a:t>
            </a:r>
          </a:p>
        </p:txBody>
      </p:sp>
      <p:cxnSp>
        <p:nvCxnSpPr>
          <p:cNvPr id="3" name="Conexão reta 2">
            <a:extLst>
              <a:ext uri="{FF2B5EF4-FFF2-40B4-BE49-F238E27FC236}">
                <a16:creationId xmlns:a16="http://schemas.microsoft.com/office/drawing/2014/main" id="{8B39A474-64ED-183E-0822-E2A2C68F9D35}"/>
              </a:ext>
            </a:extLst>
          </p:cNvPr>
          <p:cNvCxnSpPr/>
          <p:nvPr/>
        </p:nvCxnSpPr>
        <p:spPr>
          <a:xfrm>
            <a:off x="1207364" y="1145218"/>
            <a:ext cx="99444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pic>
        <p:nvPicPr>
          <p:cNvPr id="10242" name="Picture 2">
            <a:extLst>
              <a:ext uri="{FF2B5EF4-FFF2-40B4-BE49-F238E27FC236}">
                <a16:creationId xmlns:a16="http://schemas.microsoft.com/office/drawing/2014/main" id="{50AA18D2-E122-1C24-D4AF-EEB2D72351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955" y="1627204"/>
            <a:ext cx="7501280" cy="4085578"/>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61DEEE0-E0D4-D61C-548E-4917C55AD11C}"/>
              </a:ext>
            </a:extLst>
          </p:cNvPr>
          <p:cNvSpPr txBox="1"/>
          <p:nvPr/>
        </p:nvSpPr>
        <p:spPr>
          <a:xfrm>
            <a:off x="8505936" y="1295978"/>
            <a:ext cx="3113880" cy="369332"/>
          </a:xfrm>
          <a:prstGeom prst="rect">
            <a:avLst/>
          </a:prstGeom>
          <a:noFill/>
        </p:spPr>
        <p:txBody>
          <a:bodyPr wrap="square" rtlCol="0">
            <a:spAutoFit/>
          </a:bodyPr>
          <a:lstStyle/>
          <a:p>
            <a:r>
              <a:rPr lang="pt-PT" dirty="0"/>
              <a:t>TRPO – PHASE 2 (</a:t>
            </a:r>
            <a:r>
              <a:rPr lang="en-US" dirty="0"/>
              <a:t>without</a:t>
            </a:r>
            <a:r>
              <a:rPr lang="pt-PT" dirty="0"/>
              <a:t> HT)</a:t>
            </a:r>
          </a:p>
        </p:txBody>
      </p:sp>
      <p:sp>
        <p:nvSpPr>
          <p:cNvPr id="7" name="CaixaDeTexto 6">
            <a:extLst>
              <a:ext uri="{FF2B5EF4-FFF2-40B4-BE49-F238E27FC236}">
                <a16:creationId xmlns:a16="http://schemas.microsoft.com/office/drawing/2014/main" id="{A5A2473A-0768-F325-8E62-4C26FE3AD927}"/>
              </a:ext>
            </a:extLst>
          </p:cNvPr>
          <p:cNvSpPr txBox="1"/>
          <p:nvPr/>
        </p:nvSpPr>
        <p:spPr>
          <a:xfrm>
            <a:off x="8505936" y="3769442"/>
            <a:ext cx="3113880" cy="369332"/>
          </a:xfrm>
          <a:prstGeom prst="rect">
            <a:avLst/>
          </a:prstGeom>
          <a:noFill/>
        </p:spPr>
        <p:txBody>
          <a:bodyPr wrap="square" rtlCol="0">
            <a:spAutoFit/>
          </a:bodyPr>
          <a:lstStyle/>
          <a:p>
            <a:r>
              <a:rPr lang="pt-PT" dirty="0"/>
              <a:t>TRPO – PHASE 2 (</a:t>
            </a:r>
            <a:r>
              <a:rPr lang="en-US" dirty="0"/>
              <a:t>with</a:t>
            </a:r>
            <a:r>
              <a:rPr lang="pt-PT" dirty="0"/>
              <a:t> HT)</a:t>
            </a:r>
          </a:p>
        </p:txBody>
      </p:sp>
      <p:pic>
        <p:nvPicPr>
          <p:cNvPr id="12" name="trpo-HARD-bipedalwalker-step-0-to-step-1000">
            <a:hlinkClick r:id="" action="ppaction://media"/>
            <a:extLst>
              <a:ext uri="{FF2B5EF4-FFF2-40B4-BE49-F238E27FC236}">
                <a16:creationId xmlns:a16="http://schemas.microsoft.com/office/drawing/2014/main" id="{57A7B276-19EB-1B0D-BA31-17C822E068D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615332" y="1653297"/>
            <a:ext cx="3094315" cy="2062877"/>
          </a:xfrm>
          <a:prstGeom prst="rect">
            <a:avLst/>
          </a:prstGeom>
        </p:spPr>
      </p:pic>
      <p:pic>
        <p:nvPicPr>
          <p:cNvPr id="13" name="trpo-bipedalwalker-step-0-to-step-2000">
            <a:hlinkClick r:id="" action="ppaction://media"/>
            <a:extLst>
              <a:ext uri="{FF2B5EF4-FFF2-40B4-BE49-F238E27FC236}">
                <a16:creationId xmlns:a16="http://schemas.microsoft.com/office/drawing/2014/main" id="{3E32A85A-E0DD-3BB9-D3EA-C323C49189B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8615332" y="4162452"/>
            <a:ext cx="3094315" cy="2062877"/>
          </a:xfrm>
          <a:prstGeom prst="rect">
            <a:avLst/>
          </a:prstGeom>
        </p:spPr>
      </p:pic>
    </p:spTree>
    <p:extLst>
      <p:ext uri="{BB962C8B-B14F-4D97-AF65-F5344CB8AC3E}">
        <p14:creationId xmlns:p14="http://schemas.microsoft.com/office/powerpoint/2010/main" val="262238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2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002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2"/>
                                        </p:tgtEl>
                                      </p:cBhvr>
                                    </p:cmd>
                                  </p:childTnLst>
                                </p:cTn>
                              </p:par>
                            </p:childTnLst>
                          </p:cTn>
                        </p:par>
                      </p:childTnLst>
                    </p:cTn>
                  </p:par>
                </p:childTnLst>
              </p:cTn>
              <p:nextCondLst>
                <p:cond evt="onClick" delay="0">
                  <p:tgtEl>
                    <p:spTgt spid="12"/>
                  </p:tgtEl>
                </p:cond>
              </p:nextCondLst>
            </p:seq>
            <p:video>
              <p:cMediaNode vol="80000">
                <p:cTn id="16" fill="hold" display="0">
                  <p:stCondLst>
                    <p:cond delay="indefinite"/>
                  </p:stCondLst>
                </p:cTn>
                <p:tgtEl>
                  <p:spTgt spid="12"/>
                </p:tgtEl>
              </p:cMediaNode>
            </p:video>
            <p:video>
              <p:cMediaNode vol="80000">
                <p:cTn id="17" fill="hold" display="0">
                  <p:stCondLst>
                    <p:cond delay="indefinite"/>
                  </p:stCondLst>
                </p:cTn>
                <p:tgtEl>
                  <p:spTgt spid="13"/>
                </p:tgtEl>
              </p:cMediaNode>
            </p:video>
            <p:seq concurrent="1" nextAc="seek">
              <p:cTn id="18" restart="whenNotActive" fill="hold" evtFilter="cancelBubble" nodeType="interactiveSeq">
                <p:stCondLst>
                  <p:cond evt="onClick" delay="0">
                    <p:tgtEl>
                      <p:spTgt spid="1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64196-E62D-4779-8A35-2497B7950AC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F2F8BE0-E185-2C12-3F4A-7A8E54E3A5A8}"/>
              </a:ext>
            </a:extLst>
          </p:cNvPr>
          <p:cNvSpPr txBox="1">
            <a:spLocks/>
          </p:cNvSpPr>
          <p:nvPr/>
        </p:nvSpPr>
        <p:spPr>
          <a:xfrm>
            <a:off x="1004656" y="419839"/>
            <a:ext cx="10349886"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b="0" i="0" dirty="0">
                <a:solidFill>
                  <a:srgbClr val="1D2125"/>
                </a:solidFill>
                <a:effectLst/>
                <a:latin typeface="Inter"/>
              </a:rPr>
              <a:t>HYPERPAREMETER TUNNING (HT)</a:t>
            </a:r>
          </a:p>
        </p:txBody>
      </p:sp>
      <p:cxnSp>
        <p:nvCxnSpPr>
          <p:cNvPr id="3" name="Conexão reta 2">
            <a:extLst>
              <a:ext uri="{FF2B5EF4-FFF2-40B4-BE49-F238E27FC236}">
                <a16:creationId xmlns:a16="http://schemas.microsoft.com/office/drawing/2014/main" id="{8565BDF5-A234-BE39-1BD0-A29D525025A0}"/>
              </a:ext>
            </a:extLst>
          </p:cNvPr>
          <p:cNvCxnSpPr/>
          <p:nvPr/>
        </p:nvCxnSpPr>
        <p:spPr>
          <a:xfrm>
            <a:off x="1207364" y="1145218"/>
            <a:ext cx="99444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pic>
        <p:nvPicPr>
          <p:cNvPr id="8196" name="Picture 4">
            <a:extLst>
              <a:ext uri="{FF2B5EF4-FFF2-40B4-BE49-F238E27FC236}">
                <a16:creationId xmlns:a16="http://schemas.microsoft.com/office/drawing/2014/main" id="{043796A0-B98B-E9B5-0E79-6267B06793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495" y="1165632"/>
            <a:ext cx="5812629" cy="232505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303763E6-ACD4-E9DD-4E80-338A25540C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4" t="6218" r="1120" b="11906"/>
          <a:stretch/>
        </p:blipFill>
        <p:spPr bwMode="auto">
          <a:xfrm>
            <a:off x="6377124" y="3051936"/>
            <a:ext cx="5714262" cy="2228748"/>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9876BFC8-06D5-61FB-5572-62507E812FB0}"/>
              </a:ext>
            </a:extLst>
          </p:cNvPr>
          <p:cNvSpPr/>
          <p:nvPr/>
        </p:nvSpPr>
        <p:spPr>
          <a:xfrm>
            <a:off x="1004656" y="1459242"/>
            <a:ext cx="5035464" cy="1805140"/>
          </a:xfrm>
          <a:prstGeom prst="rect">
            <a:avLst/>
          </a:prstGeom>
          <a:solidFill>
            <a:srgbClr val="18E80E">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tângulo 5">
            <a:extLst>
              <a:ext uri="{FF2B5EF4-FFF2-40B4-BE49-F238E27FC236}">
                <a16:creationId xmlns:a16="http://schemas.microsoft.com/office/drawing/2014/main" id="{A9603206-D234-26C1-B98E-268AADD463EF}"/>
              </a:ext>
            </a:extLst>
          </p:cNvPr>
          <p:cNvSpPr/>
          <p:nvPr/>
        </p:nvSpPr>
        <p:spPr>
          <a:xfrm>
            <a:off x="6878320" y="3244157"/>
            <a:ext cx="4917440" cy="1782985"/>
          </a:xfrm>
          <a:prstGeom prst="rect">
            <a:avLst/>
          </a:prstGeom>
          <a:solidFill>
            <a:srgbClr val="18E80E">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CaixaDeTexto 7">
            <a:extLst>
              <a:ext uri="{FF2B5EF4-FFF2-40B4-BE49-F238E27FC236}">
                <a16:creationId xmlns:a16="http://schemas.microsoft.com/office/drawing/2014/main" id="{4CEBCA62-F199-0156-B685-B5C7CC344C4B}"/>
              </a:ext>
            </a:extLst>
          </p:cNvPr>
          <p:cNvSpPr txBox="1"/>
          <p:nvPr/>
        </p:nvSpPr>
        <p:spPr>
          <a:xfrm>
            <a:off x="856527" y="5472905"/>
            <a:ext cx="10295307" cy="646331"/>
          </a:xfrm>
          <a:prstGeom prst="rect">
            <a:avLst/>
          </a:prstGeom>
          <a:noFill/>
        </p:spPr>
        <p:txBody>
          <a:bodyPr wrap="square" rtlCol="0">
            <a:spAutoFit/>
          </a:bodyPr>
          <a:lstStyle/>
          <a:p>
            <a:r>
              <a:rPr lang="en-GB" dirty="0"/>
              <a:t>Unfortunately, this hyperparameter tuning was only done with 10M time steps, however, we can already see the difference between using the hyperparameter tuning and without.</a:t>
            </a:r>
            <a:endParaRPr lang="pt-PT" dirty="0"/>
          </a:p>
        </p:txBody>
      </p:sp>
      <p:sp>
        <p:nvSpPr>
          <p:cNvPr id="9" name="CaixaDeTexto 8">
            <a:extLst>
              <a:ext uri="{FF2B5EF4-FFF2-40B4-BE49-F238E27FC236}">
                <a16:creationId xmlns:a16="http://schemas.microsoft.com/office/drawing/2014/main" id="{6539B56D-EB5A-5ACC-6DCC-27888E6DEA4C}"/>
              </a:ext>
            </a:extLst>
          </p:cNvPr>
          <p:cNvSpPr txBox="1"/>
          <p:nvPr/>
        </p:nvSpPr>
        <p:spPr>
          <a:xfrm>
            <a:off x="2908929" y="4422011"/>
            <a:ext cx="1226917" cy="369332"/>
          </a:xfrm>
          <a:prstGeom prst="rect">
            <a:avLst/>
          </a:prstGeom>
          <a:noFill/>
        </p:spPr>
        <p:txBody>
          <a:bodyPr wrap="square" rtlCol="0">
            <a:spAutoFit/>
          </a:bodyPr>
          <a:lstStyle/>
          <a:p>
            <a:r>
              <a:rPr lang="pt-PT" dirty="0" err="1"/>
              <a:t>With</a:t>
            </a:r>
            <a:r>
              <a:rPr lang="pt-PT" dirty="0"/>
              <a:t> HP</a:t>
            </a:r>
          </a:p>
        </p:txBody>
      </p:sp>
      <p:sp>
        <p:nvSpPr>
          <p:cNvPr id="10" name="Seta: Para a Direita 9">
            <a:extLst>
              <a:ext uri="{FF2B5EF4-FFF2-40B4-BE49-F238E27FC236}">
                <a16:creationId xmlns:a16="http://schemas.microsoft.com/office/drawing/2014/main" id="{D677D39F-0378-F801-8542-A9DF9D95D8FE}"/>
              </a:ext>
            </a:extLst>
          </p:cNvPr>
          <p:cNvSpPr/>
          <p:nvPr/>
        </p:nvSpPr>
        <p:spPr>
          <a:xfrm rot="16200000">
            <a:off x="3116981" y="3784770"/>
            <a:ext cx="522457" cy="380955"/>
          </a:xfrm>
          <a:prstGeom prst="rightArrow">
            <a:avLst/>
          </a:prstGeom>
          <a:solidFill>
            <a:srgbClr val="E2FAD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Seta: Para a Direita 10">
            <a:extLst>
              <a:ext uri="{FF2B5EF4-FFF2-40B4-BE49-F238E27FC236}">
                <a16:creationId xmlns:a16="http://schemas.microsoft.com/office/drawing/2014/main" id="{EF511AE5-3A1B-B7B6-67EB-130B92484227}"/>
              </a:ext>
            </a:extLst>
          </p:cNvPr>
          <p:cNvSpPr/>
          <p:nvPr/>
        </p:nvSpPr>
        <p:spPr>
          <a:xfrm rot="5400000">
            <a:off x="9042476" y="2228933"/>
            <a:ext cx="522457" cy="380955"/>
          </a:xfrm>
          <a:prstGeom prst="rightArrow">
            <a:avLst/>
          </a:prstGeom>
          <a:solidFill>
            <a:srgbClr val="E2FAD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CaixaDeTexto 12">
            <a:extLst>
              <a:ext uri="{FF2B5EF4-FFF2-40B4-BE49-F238E27FC236}">
                <a16:creationId xmlns:a16="http://schemas.microsoft.com/office/drawing/2014/main" id="{D754E2EB-27FA-B734-C124-E275B3A7E010}"/>
              </a:ext>
            </a:extLst>
          </p:cNvPr>
          <p:cNvSpPr txBox="1"/>
          <p:nvPr/>
        </p:nvSpPr>
        <p:spPr>
          <a:xfrm>
            <a:off x="8677282" y="1628035"/>
            <a:ext cx="2006151" cy="369332"/>
          </a:xfrm>
          <a:prstGeom prst="rect">
            <a:avLst/>
          </a:prstGeom>
          <a:noFill/>
        </p:spPr>
        <p:txBody>
          <a:bodyPr wrap="square" rtlCol="0">
            <a:spAutoFit/>
          </a:bodyPr>
          <a:lstStyle/>
          <a:p>
            <a:r>
              <a:rPr lang="pt-PT" dirty="0" err="1"/>
              <a:t>Without</a:t>
            </a:r>
            <a:r>
              <a:rPr lang="pt-PT" dirty="0"/>
              <a:t> HP</a:t>
            </a:r>
          </a:p>
        </p:txBody>
      </p:sp>
    </p:spTree>
    <p:extLst>
      <p:ext uri="{BB962C8B-B14F-4D97-AF65-F5344CB8AC3E}">
        <p14:creationId xmlns:p14="http://schemas.microsoft.com/office/powerpoint/2010/main" val="2626856933"/>
      </p:ext>
    </p:extLst>
  </p:cSld>
  <p:clrMapOvr>
    <a:masterClrMapping/>
  </p:clrMapOvr>
</p:sld>
</file>

<file path=ppt/theme/theme1.xml><?xml version="1.0" encoding="utf-8"?>
<a:theme xmlns:a="http://schemas.openxmlformats.org/drawingml/2006/main" name="Retrospetiva">
  <a:themeElements>
    <a:clrScheme name="Retrospetiv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144</TotalTime>
  <Words>291</Words>
  <Application>Microsoft Office PowerPoint</Application>
  <PresentationFormat>Ecrã Panorâmico</PresentationFormat>
  <Paragraphs>38</Paragraphs>
  <Slides>10</Slides>
  <Notes>0</Notes>
  <HiddenSlides>0</HiddenSlides>
  <MMClips>16</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10</vt:i4>
      </vt:variant>
    </vt:vector>
  </HeadingPairs>
  <TitlesOfParts>
    <vt:vector size="15" baseType="lpstr">
      <vt:lpstr>Arial</vt:lpstr>
      <vt:lpstr>Calibri</vt:lpstr>
      <vt:lpstr>Calibri Light</vt:lpstr>
      <vt:lpstr>Inter</vt:lpstr>
      <vt:lpstr>Retrospetiva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Magda Costa</dc:creator>
  <cp:lastModifiedBy>Magda Costa</cp:lastModifiedBy>
  <cp:revision>4</cp:revision>
  <dcterms:created xsi:type="dcterms:W3CDTF">2024-12-19T01:01:58Z</dcterms:created>
  <dcterms:modified xsi:type="dcterms:W3CDTF">2024-12-19T03:26:08Z</dcterms:modified>
</cp:coreProperties>
</file>